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59"/>
  </p:notesMasterIdLst>
  <p:handoutMasterIdLst>
    <p:handoutMasterId r:id="rId60"/>
  </p:handoutMasterIdLst>
  <p:sldIdLst>
    <p:sldId id="256" r:id="rId5"/>
    <p:sldId id="538" r:id="rId6"/>
    <p:sldId id="602" r:id="rId7"/>
    <p:sldId id="257" r:id="rId8"/>
    <p:sldId id="663" r:id="rId9"/>
    <p:sldId id="539" r:id="rId10"/>
    <p:sldId id="437" r:id="rId11"/>
    <p:sldId id="438" r:id="rId12"/>
    <p:sldId id="454" r:id="rId13"/>
    <p:sldId id="636" r:id="rId14"/>
    <p:sldId id="455" r:id="rId15"/>
    <p:sldId id="443" r:id="rId16"/>
    <p:sldId id="461" r:id="rId17"/>
    <p:sldId id="533" r:id="rId18"/>
    <p:sldId id="593" r:id="rId19"/>
    <p:sldId id="612" r:id="rId20"/>
    <p:sldId id="603" r:id="rId21"/>
    <p:sldId id="604" r:id="rId22"/>
    <p:sldId id="592" r:id="rId23"/>
    <p:sldId id="664" r:id="rId24"/>
    <p:sldId id="665" r:id="rId25"/>
    <p:sldId id="666" r:id="rId26"/>
    <p:sldId id="643" r:id="rId27"/>
    <p:sldId id="653" r:id="rId28"/>
    <p:sldId id="635" r:id="rId29"/>
    <p:sldId id="671" r:id="rId30"/>
    <p:sldId id="672" r:id="rId31"/>
    <p:sldId id="673" r:id="rId32"/>
    <p:sldId id="674" r:id="rId33"/>
    <p:sldId id="675" r:id="rId34"/>
    <p:sldId id="404" r:id="rId35"/>
    <p:sldId id="638" r:id="rId36"/>
    <p:sldId id="656" r:id="rId37"/>
    <p:sldId id="474" r:id="rId38"/>
    <p:sldId id="582" r:id="rId39"/>
    <p:sldId id="585" r:id="rId40"/>
    <p:sldId id="630" r:id="rId41"/>
    <p:sldId id="677" r:id="rId42"/>
    <p:sldId id="668" r:id="rId43"/>
    <p:sldId id="669" r:id="rId44"/>
    <p:sldId id="670" r:id="rId45"/>
    <p:sldId id="507" r:id="rId46"/>
    <p:sldId id="641" r:id="rId47"/>
    <p:sldId id="496" r:id="rId48"/>
    <p:sldId id="587" r:id="rId49"/>
    <p:sldId id="586" r:id="rId50"/>
    <p:sldId id="640" r:id="rId51"/>
    <p:sldId id="627" r:id="rId52"/>
    <p:sldId id="618" r:id="rId53"/>
    <p:sldId id="470" r:id="rId54"/>
    <p:sldId id="633" r:id="rId55"/>
    <p:sldId id="634" r:id="rId56"/>
    <p:sldId id="619" r:id="rId57"/>
    <p:sldId id="631"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B451"/>
    <a:srgbClr val="70AD47"/>
    <a:srgbClr val="66CDF5"/>
    <a:srgbClr val="43AFC0"/>
    <a:srgbClr val="FFC30D"/>
    <a:srgbClr val="3A91CE"/>
    <a:srgbClr val="DEEBF7"/>
    <a:srgbClr val="D4EFFD"/>
    <a:srgbClr val="59B8DB"/>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6963" autoAdjust="0"/>
  </p:normalViewPr>
  <p:slideViewPr>
    <p:cSldViewPr snapToGrid="0">
      <p:cViewPr varScale="1">
        <p:scale>
          <a:sx n="100" d="100"/>
          <a:sy n="100" d="100"/>
        </p:scale>
        <p:origin x="1914" y="54"/>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52" d="100"/>
          <a:sy n="52" d="100"/>
        </p:scale>
        <p:origin x="2680" y="6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hya Mohammad Garout" userId="48478b39-db74-4b02-9727-4fe8f71c1945" providerId="ADAL" clId="{E5105026-D084-41AE-8CEC-5035D9609AA7}"/>
    <pc:docChg chg="delSld modSld modMainMaster">
      <pc:chgData name="Yahya Mohammad Garout" userId="48478b39-db74-4b02-9727-4fe8f71c1945" providerId="ADAL" clId="{E5105026-D084-41AE-8CEC-5035D9609AA7}" dt="2023-01-28T11:22:48.678" v="5" actId="14100"/>
      <pc:docMkLst>
        <pc:docMk/>
      </pc:docMkLst>
      <pc:sldChg chg="modSp mod">
        <pc:chgData name="Yahya Mohammad Garout" userId="48478b39-db74-4b02-9727-4fe8f71c1945" providerId="ADAL" clId="{E5105026-D084-41AE-8CEC-5035D9609AA7}" dt="2023-01-28T11:17:57.754" v="1" actId="20577"/>
        <pc:sldMkLst>
          <pc:docMk/>
          <pc:sldMk cId="4018809495" sldId="256"/>
        </pc:sldMkLst>
        <pc:spChg chg="mod">
          <ac:chgData name="Yahya Mohammad Garout" userId="48478b39-db74-4b02-9727-4fe8f71c1945" providerId="ADAL" clId="{E5105026-D084-41AE-8CEC-5035D9609AA7}" dt="2023-01-28T11:17:57.754" v="1" actId="20577"/>
          <ac:spMkLst>
            <pc:docMk/>
            <pc:sldMk cId="4018809495" sldId="256"/>
            <ac:spMk id="2" creationId="{00000000-0000-0000-0000-000000000000}"/>
          </ac:spMkLst>
        </pc:spChg>
      </pc:sldChg>
      <pc:sldChg chg="modSp mod">
        <pc:chgData name="Yahya Mohammad Garout" userId="48478b39-db74-4b02-9727-4fe8f71c1945" providerId="ADAL" clId="{E5105026-D084-41AE-8CEC-5035D9609AA7}" dt="2023-01-28T11:22:48.678" v="5" actId="14100"/>
        <pc:sldMkLst>
          <pc:docMk/>
          <pc:sldMk cId="571418354" sldId="507"/>
        </pc:sldMkLst>
        <pc:spChg chg="mod">
          <ac:chgData name="Yahya Mohammad Garout" userId="48478b39-db74-4b02-9727-4fe8f71c1945" providerId="ADAL" clId="{E5105026-D084-41AE-8CEC-5035D9609AA7}" dt="2023-01-28T11:22:48.678" v="5" actId="14100"/>
          <ac:spMkLst>
            <pc:docMk/>
            <pc:sldMk cId="571418354" sldId="507"/>
            <ac:spMk id="5" creationId="{00000000-0000-0000-0000-000000000000}"/>
          </ac:spMkLst>
        </pc:spChg>
        <pc:cxnChg chg="mod">
          <ac:chgData name="Yahya Mohammad Garout" userId="48478b39-db74-4b02-9727-4fe8f71c1945" providerId="ADAL" clId="{E5105026-D084-41AE-8CEC-5035D9609AA7}" dt="2023-01-28T11:22:48.678" v="5" actId="14100"/>
          <ac:cxnSpMkLst>
            <pc:docMk/>
            <pc:sldMk cId="571418354" sldId="507"/>
            <ac:cxnSpMk id="8" creationId="{00000000-0000-0000-0000-000000000000}"/>
          </ac:cxnSpMkLst>
        </pc:cxnChg>
      </pc:sldChg>
      <pc:sldChg chg="del">
        <pc:chgData name="Yahya Mohammad Garout" userId="48478b39-db74-4b02-9727-4fe8f71c1945" providerId="ADAL" clId="{E5105026-D084-41AE-8CEC-5035D9609AA7}" dt="2023-01-28T11:21:09.520" v="4" actId="47"/>
        <pc:sldMkLst>
          <pc:docMk/>
          <pc:sldMk cId="2296200582" sldId="598"/>
        </pc:sldMkLst>
      </pc:sldChg>
      <pc:sldMasterChg chg="modSldLayout">
        <pc:chgData name="Yahya Mohammad Garout" userId="48478b39-db74-4b02-9727-4fe8f71c1945" providerId="ADAL" clId="{E5105026-D084-41AE-8CEC-5035D9609AA7}" dt="2023-01-28T11:18:40.255" v="3" actId="20577"/>
        <pc:sldMasterMkLst>
          <pc:docMk/>
          <pc:sldMasterMk cId="2412370999" sldId="2147483660"/>
        </pc:sldMasterMkLst>
        <pc:sldLayoutChg chg="modSp mod">
          <pc:chgData name="Yahya Mohammad Garout" userId="48478b39-db74-4b02-9727-4fe8f71c1945" providerId="ADAL" clId="{E5105026-D084-41AE-8CEC-5035D9609AA7}" dt="2023-01-28T11:18:40.255" v="3" actId="20577"/>
          <pc:sldLayoutMkLst>
            <pc:docMk/>
            <pc:sldMasterMk cId="2412370999" sldId="2147483660"/>
            <pc:sldLayoutMk cId="515385759" sldId="2147483662"/>
          </pc:sldLayoutMkLst>
          <pc:spChg chg="mod">
            <ac:chgData name="Yahya Mohammad Garout" userId="48478b39-db74-4b02-9727-4fe8f71c1945" providerId="ADAL" clId="{E5105026-D084-41AE-8CEC-5035D9609AA7}" dt="2023-01-28T11:18:40.255" v="3" actId="20577"/>
            <ac:spMkLst>
              <pc:docMk/>
              <pc:sldMasterMk cId="2412370999" sldId="2147483660"/>
              <pc:sldLayoutMk cId="515385759" sldId="2147483662"/>
              <ac:spMk id="17" creationId="{00000000-0000-0000-0000-00000000000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659C9C-F48A-45C9-A770-425FD742EE17}"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EE132579-5D97-445F-9463-A7C7DEA2F066}">
      <dgm:prSet phldrT="[Text]" custT="1"/>
      <dgm:spPr/>
      <dgm:t>
        <a:bodyPr/>
        <a:lstStyle/>
        <a:p>
          <a:r>
            <a:rPr lang="en-US" sz="2000" b="1" dirty="0">
              <a:latin typeface="Garamond" panose="02020404030301010803" pitchFamily="18" charset="0"/>
            </a:rPr>
            <a:t>Characteristics</a:t>
          </a:r>
        </a:p>
      </dgm:t>
    </dgm:pt>
    <dgm:pt modelId="{4F8CFC74-1251-4490-B652-8155920DA200}" type="parTrans" cxnId="{8B113903-EF8F-4F0B-98C1-1617236E1EA2}">
      <dgm:prSet/>
      <dgm:spPr/>
      <dgm:t>
        <a:bodyPr/>
        <a:lstStyle/>
        <a:p>
          <a:endParaRPr lang="en-US" sz="2000" b="1">
            <a:latin typeface="Garamond" panose="02020404030301010803" pitchFamily="18" charset="0"/>
          </a:endParaRPr>
        </a:p>
      </dgm:t>
    </dgm:pt>
    <dgm:pt modelId="{5E50C326-C9C3-4A78-9F66-DF78A369AE93}" type="sibTrans" cxnId="{8B113903-EF8F-4F0B-98C1-1617236E1EA2}">
      <dgm:prSet/>
      <dgm:spPr/>
      <dgm:t>
        <a:bodyPr/>
        <a:lstStyle/>
        <a:p>
          <a:endParaRPr lang="en-US" sz="2000" b="1">
            <a:latin typeface="Garamond" panose="02020404030301010803" pitchFamily="18" charset="0"/>
          </a:endParaRPr>
        </a:p>
      </dgm:t>
    </dgm:pt>
    <dgm:pt modelId="{D76CAB3C-F850-4545-B046-2B635FC751E5}">
      <dgm:prSet phldrT="[Text]" custT="1"/>
      <dgm:spPr>
        <a:noFill/>
      </dgm:spPr>
      <dgm:t>
        <a:bodyPr/>
        <a:lstStyle/>
        <a:p>
          <a:r>
            <a:rPr lang="en-US" sz="2000" b="0" dirty="0">
              <a:latin typeface="Garamond" panose="02020404030301010803" pitchFamily="18" charset="0"/>
            </a:rPr>
            <a:t>Brand name</a:t>
          </a:r>
        </a:p>
      </dgm:t>
    </dgm:pt>
    <dgm:pt modelId="{0D6C8D66-0A4D-47E9-B655-8AF3C124EA4F}" type="parTrans" cxnId="{9CB9D409-CCA5-42DE-9C9E-8A22918A2D50}">
      <dgm:prSet/>
      <dgm:spPr/>
      <dgm:t>
        <a:bodyPr/>
        <a:lstStyle/>
        <a:p>
          <a:endParaRPr lang="en-US" sz="2000" b="1">
            <a:latin typeface="Garamond" panose="02020404030301010803" pitchFamily="18" charset="0"/>
          </a:endParaRPr>
        </a:p>
      </dgm:t>
    </dgm:pt>
    <dgm:pt modelId="{B5DD46ED-EBD5-4E08-8BF1-7190102409CB}" type="sibTrans" cxnId="{9CB9D409-CCA5-42DE-9C9E-8A22918A2D50}">
      <dgm:prSet/>
      <dgm:spPr/>
      <dgm:t>
        <a:bodyPr/>
        <a:lstStyle/>
        <a:p>
          <a:endParaRPr lang="en-US" sz="2000" b="1">
            <a:latin typeface="Garamond" panose="02020404030301010803" pitchFamily="18" charset="0"/>
          </a:endParaRPr>
        </a:p>
      </dgm:t>
    </dgm:pt>
    <dgm:pt modelId="{8837A90A-5225-4814-BA1F-BF5B7131EC91}">
      <dgm:prSet phldrT="[Text]" custT="1"/>
      <dgm:spPr/>
      <dgm:t>
        <a:bodyPr/>
        <a:lstStyle/>
        <a:p>
          <a:r>
            <a:rPr lang="en-US" sz="2000" b="1" dirty="0">
              <a:latin typeface="Garamond" panose="02020404030301010803" pitchFamily="18" charset="0"/>
            </a:rPr>
            <a:t>Actions</a:t>
          </a:r>
        </a:p>
      </dgm:t>
    </dgm:pt>
    <dgm:pt modelId="{409558A8-0A51-4BB5-AFBE-FE4FCD19BB79}" type="parTrans" cxnId="{182A171F-983A-495C-9067-456D9C985930}">
      <dgm:prSet/>
      <dgm:spPr/>
      <dgm:t>
        <a:bodyPr/>
        <a:lstStyle/>
        <a:p>
          <a:endParaRPr lang="en-US" sz="2000" b="1">
            <a:latin typeface="Garamond" panose="02020404030301010803" pitchFamily="18" charset="0"/>
          </a:endParaRPr>
        </a:p>
      </dgm:t>
    </dgm:pt>
    <dgm:pt modelId="{C33B1A37-5814-49B5-B09B-8D32D24E3260}" type="sibTrans" cxnId="{182A171F-983A-495C-9067-456D9C985930}">
      <dgm:prSet/>
      <dgm:spPr/>
      <dgm:t>
        <a:bodyPr/>
        <a:lstStyle/>
        <a:p>
          <a:endParaRPr lang="en-US" sz="2000" b="1">
            <a:latin typeface="Garamond" panose="02020404030301010803" pitchFamily="18" charset="0"/>
          </a:endParaRPr>
        </a:p>
      </dgm:t>
    </dgm:pt>
    <dgm:pt modelId="{706CFC95-B051-4440-B8D3-52E5D7AC4B34}">
      <dgm:prSet phldrT="[Text]" custT="1"/>
      <dgm:spPr>
        <a:noFill/>
      </dgm:spPr>
      <dgm:t>
        <a:bodyPr/>
        <a:lstStyle/>
        <a:p>
          <a:r>
            <a:rPr lang="en-US" sz="2000" b="0" dirty="0">
              <a:latin typeface="Garamond" panose="02020404030301010803" pitchFamily="18" charset="0"/>
            </a:rPr>
            <a:t>Store contacts</a:t>
          </a:r>
        </a:p>
      </dgm:t>
    </dgm:pt>
    <dgm:pt modelId="{DF6FECEE-FE61-427D-B5EB-A46A8B77E410}" type="parTrans" cxnId="{B242B2FD-BAF3-46F0-8F47-23780037BC92}">
      <dgm:prSet/>
      <dgm:spPr/>
      <dgm:t>
        <a:bodyPr/>
        <a:lstStyle/>
        <a:p>
          <a:endParaRPr lang="en-US" sz="2000" b="1">
            <a:latin typeface="Garamond" panose="02020404030301010803" pitchFamily="18" charset="0"/>
          </a:endParaRPr>
        </a:p>
      </dgm:t>
    </dgm:pt>
    <dgm:pt modelId="{DF97F657-B59B-42F1-A207-06A790AE2AB8}" type="sibTrans" cxnId="{B242B2FD-BAF3-46F0-8F47-23780037BC92}">
      <dgm:prSet/>
      <dgm:spPr/>
      <dgm:t>
        <a:bodyPr/>
        <a:lstStyle/>
        <a:p>
          <a:endParaRPr lang="en-US" sz="2000" b="1">
            <a:latin typeface="Garamond" panose="02020404030301010803" pitchFamily="18" charset="0"/>
          </a:endParaRPr>
        </a:p>
      </dgm:t>
    </dgm:pt>
    <dgm:pt modelId="{977264D5-9BBD-4832-A229-DE558B30BE06}">
      <dgm:prSet custT="1"/>
      <dgm:spPr>
        <a:noFill/>
      </dgm:spPr>
      <dgm:t>
        <a:bodyPr/>
        <a:lstStyle/>
        <a:p>
          <a:r>
            <a:rPr lang="en-US" sz="2000" b="0" dirty="0">
              <a:latin typeface="Garamond" panose="02020404030301010803" pitchFamily="18" charset="0"/>
            </a:rPr>
            <a:t>Manufacturer year</a:t>
          </a:r>
        </a:p>
      </dgm:t>
    </dgm:pt>
    <dgm:pt modelId="{0D23BD4B-B701-494E-9143-C39FB8E87D1F}" type="parTrans" cxnId="{4BABF862-B7A1-4F74-B582-2FA31054D9CF}">
      <dgm:prSet/>
      <dgm:spPr/>
      <dgm:t>
        <a:bodyPr/>
        <a:lstStyle/>
        <a:p>
          <a:endParaRPr lang="en-US" sz="2000" b="1">
            <a:latin typeface="Garamond" panose="02020404030301010803" pitchFamily="18" charset="0"/>
          </a:endParaRPr>
        </a:p>
      </dgm:t>
    </dgm:pt>
    <dgm:pt modelId="{011DF596-284E-43B1-A175-59174D4531AA}" type="sibTrans" cxnId="{4BABF862-B7A1-4F74-B582-2FA31054D9CF}">
      <dgm:prSet/>
      <dgm:spPr/>
      <dgm:t>
        <a:bodyPr/>
        <a:lstStyle/>
        <a:p>
          <a:endParaRPr lang="en-US" sz="2000" b="1">
            <a:latin typeface="Garamond" panose="02020404030301010803" pitchFamily="18" charset="0"/>
          </a:endParaRPr>
        </a:p>
      </dgm:t>
    </dgm:pt>
    <dgm:pt modelId="{F54869A0-8EE3-4B0E-A05B-305EF6A41DE7}">
      <dgm:prSet custT="1"/>
      <dgm:spPr>
        <a:noFill/>
      </dgm:spPr>
      <dgm:t>
        <a:bodyPr/>
        <a:lstStyle/>
        <a:p>
          <a:r>
            <a:rPr lang="en-US" sz="2000" b="0" dirty="0">
              <a:latin typeface="Garamond" panose="02020404030301010803" pitchFamily="18" charset="0"/>
            </a:rPr>
            <a:t> Color</a:t>
          </a:r>
        </a:p>
      </dgm:t>
    </dgm:pt>
    <dgm:pt modelId="{A5BF23ED-4D7E-4870-8CDC-C2CC3872FC94}" type="parTrans" cxnId="{9D7A8CFF-227E-4052-B8CD-EE7F27113DE0}">
      <dgm:prSet/>
      <dgm:spPr/>
      <dgm:t>
        <a:bodyPr/>
        <a:lstStyle/>
        <a:p>
          <a:endParaRPr lang="en-US" sz="2000" b="1">
            <a:latin typeface="Garamond" panose="02020404030301010803" pitchFamily="18" charset="0"/>
          </a:endParaRPr>
        </a:p>
      </dgm:t>
    </dgm:pt>
    <dgm:pt modelId="{D7B13848-74A0-4D62-BF90-6DAF4B6A09E6}" type="sibTrans" cxnId="{9D7A8CFF-227E-4052-B8CD-EE7F27113DE0}">
      <dgm:prSet/>
      <dgm:spPr/>
      <dgm:t>
        <a:bodyPr/>
        <a:lstStyle/>
        <a:p>
          <a:endParaRPr lang="en-US" sz="2000" b="1">
            <a:latin typeface="Garamond" panose="02020404030301010803" pitchFamily="18" charset="0"/>
          </a:endParaRPr>
        </a:p>
      </dgm:t>
    </dgm:pt>
    <dgm:pt modelId="{3BB9EA96-86CD-43DF-88D8-AFD394AF1AAB}">
      <dgm:prSet custT="1"/>
      <dgm:spPr>
        <a:noFill/>
      </dgm:spPr>
      <dgm:t>
        <a:bodyPr/>
        <a:lstStyle/>
        <a:p>
          <a:r>
            <a:rPr lang="en-US" sz="2000" b="0" dirty="0">
              <a:latin typeface="Garamond" panose="02020404030301010803" pitchFamily="18" charset="0"/>
            </a:rPr>
            <a:t> Memory size</a:t>
          </a:r>
        </a:p>
      </dgm:t>
    </dgm:pt>
    <dgm:pt modelId="{47B20DF5-3B55-4C7B-89F6-585B57B1BC8D}" type="parTrans" cxnId="{72EE5BBD-606F-4706-869C-458C20ED7A81}">
      <dgm:prSet/>
      <dgm:spPr/>
      <dgm:t>
        <a:bodyPr/>
        <a:lstStyle/>
        <a:p>
          <a:endParaRPr lang="en-US" sz="2000" b="1">
            <a:latin typeface="Garamond" panose="02020404030301010803" pitchFamily="18" charset="0"/>
          </a:endParaRPr>
        </a:p>
      </dgm:t>
    </dgm:pt>
    <dgm:pt modelId="{2BD9D93C-67CA-4ED1-AE91-8F5A8F82D385}" type="sibTrans" cxnId="{72EE5BBD-606F-4706-869C-458C20ED7A81}">
      <dgm:prSet/>
      <dgm:spPr/>
      <dgm:t>
        <a:bodyPr/>
        <a:lstStyle/>
        <a:p>
          <a:endParaRPr lang="en-US" sz="2000" b="1">
            <a:latin typeface="Garamond" panose="02020404030301010803" pitchFamily="18" charset="0"/>
          </a:endParaRPr>
        </a:p>
      </dgm:t>
    </dgm:pt>
    <dgm:pt modelId="{08E5702E-68AE-4D8E-98E3-C590DD25403D}">
      <dgm:prSet phldrT="[Text]" custT="1"/>
      <dgm:spPr>
        <a:noFill/>
      </dgm:spPr>
      <dgm:t>
        <a:bodyPr/>
        <a:lstStyle/>
        <a:p>
          <a:r>
            <a:rPr lang="en-US" sz="2000" b="0" dirty="0">
              <a:latin typeface="Garamond" panose="02020404030301010803" pitchFamily="18" charset="0"/>
            </a:rPr>
            <a:t>Dial numbers</a:t>
          </a:r>
        </a:p>
      </dgm:t>
    </dgm:pt>
    <dgm:pt modelId="{FF2DCED6-A054-4672-B514-D0C6CF67B9A1}" type="parTrans" cxnId="{226BF87F-B96F-438E-B035-9B36ABB0FAB8}">
      <dgm:prSet/>
      <dgm:spPr/>
      <dgm:t>
        <a:bodyPr/>
        <a:lstStyle/>
        <a:p>
          <a:endParaRPr lang="en-US" sz="2000" b="1">
            <a:latin typeface="Garamond" panose="02020404030301010803" pitchFamily="18" charset="0"/>
          </a:endParaRPr>
        </a:p>
      </dgm:t>
    </dgm:pt>
    <dgm:pt modelId="{4AE37A17-46AA-4EA2-8561-CF83EFD46D17}" type="sibTrans" cxnId="{226BF87F-B96F-438E-B035-9B36ABB0FAB8}">
      <dgm:prSet/>
      <dgm:spPr/>
      <dgm:t>
        <a:bodyPr/>
        <a:lstStyle/>
        <a:p>
          <a:endParaRPr lang="en-US" sz="2000" b="1">
            <a:latin typeface="Garamond" panose="02020404030301010803" pitchFamily="18" charset="0"/>
          </a:endParaRPr>
        </a:p>
      </dgm:t>
    </dgm:pt>
    <dgm:pt modelId="{36C94C9D-DC0D-46C6-80BA-BA6E59BE133F}">
      <dgm:prSet phldrT="[Text]" custT="1"/>
      <dgm:spPr>
        <a:noFill/>
      </dgm:spPr>
      <dgm:t>
        <a:bodyPr/>
        <a:lstStyle/>
        <a:p>
          <a:r>
            <a:rPr lang="en-US" sz="2000" b="0" dirty="0">
              <a:latin typeface="Garamond" panose="02020404030301010803" pitchFamily="18" charset="0"/>
            </a:rPr>
            <a:t>Receive calls</a:t>
          </a:r>
        </a:p>
      </dgm:t>
    </dgm:pt>
    <dgm:pt modelId="{33707A1B-8B3F-4E01-9F16-A5FB356857E6}" type="parTrans" cxnId="{342369B2-1C4F-4EEE-888E-52E5EB4673AF}">
      <dgm:prSet/>
      <dgm:spPr/>
      <dgm:t>
        <a:bodyPr/>
        <a:lstStyle/>
        <a:p>
          <a:endParaRPr lang="en-US" sz="2000" b="1">
            <a:latin typeface="Garamond" panose="02020404030301010803" pitchFamily="18" charset="0"/>
          </a:endParaRPr>
        </a:p>
      </dgm:t>
    </dgm:pt>
    <dgm:pt modelId="{1ACC214E-A96D-4553-8AFB-3AF6A937D843}" type="sibTrans" cxnId="{342369B2-1C4F-4EEE-888E-52E5EB4673AF}">
      <dgm:prSet/>
      <dgm:spPr/>
      <dgm:t>
        <a:bodyPr/>
        <a:lstStyle/>
        <a:p>
          <a:endParaRPr lang="en-US" sz="2000" b="1">
            <a:latin typeface="Garamond" panose="02020404030301010803" pitchFamily="18" charset="0"/>
          </a:endParaRPr>
        </a:p>
      </dgm:t>
    </dgm:pt>
    <dgm:pt modelId="{AFD138E6-B6C6-420E-BD28-70826130EDF0}">
      <dgm:prSet phldrT="[Text]" custT="1"/>
      <dgm:spPr>
        <a:noFill/>
      </dgm:spPr>
      <dgm:t>
        <a:bodyPr/>
        <a:lstStyle/>
        <a:p>
          <a:r>
            <a:rPr lang="en-US" sz="2000" b="0" dirty="0">
              <a:latin typeface="Garamond" panose="02020404030301010803" pitchFamily="18" charset="0"/>
            </a:rPr>
            <a:t>Ring </a:t>
          </a:r>
        </a:p>
      </dgm:t>
    </dgm:pt>
    <dgm:pt modelId="{63EF3AF1-25F6-47C1-81E5-FC5FA06FB431}" type="parTrans" cxnId="{CEDE8F31-9BB7-4F37-95B1-2EC9366BD0E4}">
      <dgm:prSet/>
      <dgm:spPr/>
      <dgm:t>
        <a:bodyPr/>
        <a:lstStyle/>
        <a:p>
          <a:endParaRPr lang="en-US" sz="2000" b="1">
            <a:latin typeface="Garamond" panose="02020404030301010803" pitchFamily="18" charset="0"/>
          </a:endParaRPr>
        </a:p>
      </dgm:t>
    </dgm:pt>
    <dgm:pt modelId="{02F9F8C0-0BDE-4562-A197-20BC6ED20A63}" type="sibTrans" cxnId="{CEDE8F31-9BB7-4F37-95B1-2EC9366BD0E4}">
      <dgm:prSet/>
      <dgm:spPr/>
      <dgm:t>
        <a:bodyPr/>
        <a:lstStyle/>
        <a:p>
          <a:endParaRPr lang="en-US" sz="2000" b="1">
            <a:latin typeface="Garamond" panose="02020404030301010803" pitchFamily="18" charset="0"/>
          </a:endParaRPr>
        </a:p>
      </dgm:t>
    </dgm:pt>
    <dgm:pt modelId="{AC79F6CE-84D5-46BE-BBFB-DEE2B8D546FD}" type="pres">
      <dgm:prSet presAssocID="{86659C9C-F48A-45C9-A770-425FD742EE17}" presName="Name0" presStyleCnt="0">
        <dgm:presLayoutVars>
          <dgm:dir/>
          <dgm:animLvl val="lvl"/>
          <dgm:resizeHandles val="exact"/>
        </dgm:presLayoutVars>
      </dgm:prSet>
      <dgm:spPr/>
    </dgm:pt>
    <dgm:pt modelId="{C02F591B-A4A3-493D-A578-8A227DB8D9AA}" type="pres">
      <dgm:prSet presAssocID="{EE132579-5D97-445F-9463-A7C7DEA2F066}" presName="composite" presStyleCnt="0"/>
      <dgm:spPr/>
    </dgm:pt>
    <dgm:pt modelId="{4E0D762E-2A83-41E3-9CB8-368B5745878C}" type="pres">
      <dgm:prSet presAssocID="{EE132579-5D97-445F-9463-A7C7DEA2F066}" presName="parTx" presStyleLbl="alignNode1" presStyleIdx="0" presStyleCnt="2" custScaleY="63263" custLinFactNeighborX="-687" custLinFactNeighborY="-31812">
        <dgm:presLayoutVars>
          <dgm:chMax val="0"/>
          <dgm:chPref val="0"/>
          <dgm:bulletEnabled val="1"/>
        </dgm:presLayoutVars>
      </dgm:prSet>
      <dgm:spPr/>
    </dgm:pt>
    <dgm:pt modelId="{C8FE2447-44C3-4163-88DC-C8DF9B7C8FAC}" type="pres">
      <dgm:prSet presAssocID="{EE132579-5D97-445F-9463-A7C7DEA2F066}" presName="desTx" presStyleLbl="alignAccFollowNode1" presStyleIdx="0" presStyleCnt="2">
        <dgm:presLayoutVars>
          <dgm:bulletEnabled val="1"/>
        </dgm:presLayoutVars>
      </dgm:prSet>
      <dgm:spPr/>
    </dgm:pt>
    <dgm:pt modelId="{B34C2E69-6D2A-4123-B8CD-99A023084F6B}" type="pres">
      <dgm:prSet presAssocID="{5E50C326-C9C3-4A78-9F66-DF78A369AE93}" presName="space" presStyleCnt="0"/>
      <dgm:spPr/>
    </dgm:pt>
    <dgm:pt modelId="{A922EEEC-E842-4CD3-A528-8302B0A8C724}" type="pres">
      <dgm:prSet presAssocID="{8837A90A-5225-4814-BA1F-BF5B7131EC91}" presName="composite" presStyleCnt="0"/>
      <dgm:spPr/>
    </dgm:pt>
    <dgm:pt modelId="{037044C0-6880-42BD-A202-3CDED468DAB5}" type="pres">
      <dgm:prSet presAssocID="{8837A90A-5225-4814-BA1F-BF5B7131EC91}" presName="parTx" presStyleLbl="alignNode1" presStyleIdx="1" presStyleCnt="2" custScaleY="56577" custLinFactNeighborX="113" custLinFactNeighborY="-21472">
        <dgm:presLayoutVars>
          <dgm:chMax val="0"/>
          <dgm:chPref val="0"/>
          <dgm:bulletEnabled val="1"/>
        </dgm:presLayoutVars>
      </dgm:prSet>
      <dgm:spPr/>
    </dgm:pt>
    <dgm:pt modelId="{03CC5F5B-CAF1-4FFC-818B-E93054CFF890}" type="pres">
      <dgm:prSet presAssocID="{8837A90A-5225-4814-BA1F-BF5B7131EC91}" presName="desTx" presStyleLbl="alignAccFollowNode1" presStyleIdx="1" presStyleCnt="2">
        <dgm:presLayoutVars>
          <dgm:bulletEnabled val="1"/>
        </dgm:presLayoutVars>
      </dgm:prSet>
      <dgm:spPr/>
    </dgm:pt>
  </dgm:ptLst>
  <dgm:cxnLst>
    <dgm:cxn modelId="{8B113903-EF8F-4F0B-98C1-1617236E1EA2}" srcId="{86659C9C-F48A-45C9-A770-425FD742EE17}" destId="{EE132579-5D97-445F-9463-A7C7DEA2F066}" srcOrd="0" destOrd="0" parTransId="{4F8CFC74-1251-4490-B652-8155920DA200}" sibTransId="{5E50C326-C9C3-4A78-9F66-DF78A369AE93}"/>
    <dgm:cxn modelId="{9CB9D409-CCA5-42DE-9C9E-8A22918A2D50}" srcId="{EE132579-5D97-445F-9463-A7C7DEA2F066}" destId="{D76CAB3C-F850-4545-B046-2B635FC751E5}" srcOrd="0" destOrd="0" parTransId="{0D6C8D66-0A4D-47E9-B655-8AF3C124EA4F}" sibTransId="{B5DD46ED-EBD5-4E08-8BF1-7190102409CB}"/>
    <dgm:cxn modelId="{182A171F-983A-495C-9067-456D9C985930}" srcId="{86659C9C-F48A-45C9-A770-425FD742EE17}" destId="{8837A90A-5225-4814-BA1F-BF5B7131EC91}" srcOrd="1" destOrd="0" parTransId="{409558A8-0A51-4BB5-AFBE-FE4FCD19BB79}" sibTransId="{C33B1A37-5814-49B5-B09B-8D32D24E3260}"/>
    <dgm:cxn modelId="{CEDE8F31-9BB7-4F37-95B1-2EC9366BD0E4}" srcId="{8837A90A-5225-4814-BA1F-BF5B7131EC91}" destId="{AFD138E6-B6C6-420E-BD28-70826130EDF0}" srcOrd="3" destOrd="0" parTransId="{63EF3AF1-25F6-47C1-81E5-FC5FA06FB431}" sibTransId="{02F9F8C0-0BDE-4562-A197-20BC6ED20A63}"/>
    <dgm:cxn modelId="{C3FE0536-FD93-4C41-B4E4-5CB204C81E7F}" type="presOf" srcId="{977264D5-9BBD-4832-A229-DE558B30BE06}" destId="{C8FE2447-44C3-4163-88DC-C8DF9B7C8FAC}" srcOrd="0" destOrd="1" presId="urn:microsoft.com/office/officeart/2005/8/layout/hList1"/>
    <dgm:cxn modelId="{E6789B5D-4E00-4072-84C3-B21E5BAF076E}" type="presOf" srcId="{F54869A0-8EE3-4B0E-A05B-305EF6A41DE7}" destId="{C8FE2447-44C3-4163-88DC-C8DF9B7C8FAC}" srcOrd="0" destOrd="2" presId="urn:microsoft.com/office/officeart/2005/8/layout/hList1"/>
    <dgm:cxn modelId="{83EFDB60-E73E-470A-891B-23C26661578E}" type="presOf" srcId="{86659C9C-F48A-45C9-A770-425FD742EE17}" destId="{AC79F6CE-84D5-46BE-BBFB-DEE2B8D546FD}" srcOrd="0" destOrd="0" presId="urn:microsoft.com/office/officeart/2005/8/layout/hList1"/>
    <dgm:cxn modelId="{4BABF862-B7A1-4F74-B582-2FA31054D9CF}" srcId="{EE132579-5D97-445F-9463-A7C7DEA2F066}" destId="{977264D5-9BBD-4832-A229-DE558B30BE06}" srcOrd="1" destOrd="0" parTransId="{0D23BD4B-B701-494E-9143-C39FB8E87D1F}" sibTransId="{011DF596-284E-43B1-A175-59174D4531AA}"/>
    <dgm:cxn modelId="{63E7FA62-74B8-44F7-B1D5-36F6A455CDC0}" type="presOf" srcId="{08E5702E-68AE-4D8E-98E3-C590DD25403D}" destId="{03CC5F5B-CAF1-4FFC-818B-E93054CFF890}" srcOrd="0" destOrd="1" presId="urn:microsoft.com/office/officeart/2005/8/layout/hList1"/>
    <dgm:cxn modelId="{8AFC1856-E585-4269-A6A0-8AEEEA5BDA2C}" type="presOf" srcId="{36C94C9D-DC0D-46C6-80BA-BA6E59BE133F}" destId="{03CC5F5B-CAF1-4FFC-818B-E93054CFF890}" srcOrd="0" destOrd="2" presId="urn:microsoft.com/office/officeart/2005/8/layout/hList1"/>
    <dgm:cxn modelId="{226BF87F-B96F-438E-B035-9B36ABB0FAB8}" srcId="{8837A90A-5225-4814-BA1F-BF5B7131EC91}" destId="{08E5702E-68AE-4D8E-98E3-C590DD25403D}" srcOrd="1" destOrd="0" parTransId="{FF2DCED6-A054-4672-B514-D0C6CF67B9A1}" sibTransId="{4AE37A17-46AA-4EA2-8561-CF83EFD46D17}"/>
    <dgm:cxn modelId="{E2AC8283-8E07-447F-A769-6C3421BDEAE4}" type="presOf" srcId="{D76CAB3C-F850-4545-B046-2B635FC751E5}" destId="{C8FE2447-44C3-4163-88DC-C8DF9B7C8FAC}" srcOrd="0" destOrd="0" presId="urn:microsoft.com/office/officeart/2005/8/layout/hList1"/>
    <dgm:cxn modelId="{C0A95494-EF92-4DDF-97E0-924E5CE0FE9D}" type="presOf" srcId="{EE132579-5D97-445F-9463-A7C7DEA2F066}" destId="{4E0D762E-2A83-41E3-9CB8-368B5745878C}" srcOrd="0" destOrd="0" presId="urn:microsoft.com/office/officeart/2005/8/layout/hList1"/>
    <dgm:cxn modelId="{A50C0F95-68C2-446E-966B-7A6BBF1905E7}" type="presOf" srcId="{3BB9EA96-86CD-43DF-88D8-AFD394AF1AAB}" destId="{C8FE2447-44C3-4163-88DC-C8DF9B7C8FAC}" srcOrd="0" destOrd="3" presId="urn:microsoft.com/office/officeart/2005/8/layout/hList1"/>
    <dgm:cxn modelId="{B4C340A2-17CC-4B67-8488-E234F801C9F2}" type="presOf" srcId="{AFD138E6-B6C6-420E-BD28-70826130EDF0}" destId="{03CC5F5B-CAF1-4FFC-818B-E93054CFF890}" srcOrd="0" destOrd="3" presId="urn:microsoft.com/office/officeart/2005/8/layout/hList1"/>
    <dgm:cxn modelId="{342369B2-1C4F-4EEE-888E-52E5EB4673AF}" srcId="{8837A90A-5225-4814-BA1F-BF5B7131EC91}" destId="{36C94C9D-DC0D-46C6-80BA-BA6E59BE133F}" srcOrd="2" destOrd="0" parTransId="{33707A1B-8B3F-4E01-9F16-A5FB356857E6}" sibTransId="{1ACC214E-A96D-4553-8AFB-3AF6A937D843}"/>
    <dgm:cxn modelId="{B5DC8BB5-40EC-4449-AFCC-D626DE44F387}" type="presOf" srcId="{8837A90A-5225-4814-BA1F-BF5B7131EC91}" destId="{037044C0-6880-42BD-A202-3CDED468DAB5}" srcOrd="0" destOrd="0" presId="urn:microsoft.com/office/officeart/2005/8/layout/hList1"/>
    <dgm:cxn modelId="{72EE5BBD-606F-4706-869C-458C20ED7A81}" srcId="{EE132579-5D97-445F-9463-A7C7DEA2F066}" destId="{3BB9EA96-86CD-43DF-88D8-AFD394AF1AAB}" srcOrd="3" destOrd="0" parTransId="{47B20DF5-3B55-4C7B-89F6-585B57B1BC8D}" sibTransId="{2BD9D93C-67CA-4ED1-AE91-8F5A8F82D385}"/>
    <dgm:cxn modelId="{AC7015D4-450B-49C3-9386-BD8AAE999CE6}" type="presOf" srcId="{706CFC95-B051-4440-B8D3-52E5D7AC4B34}" destId="{03CC5F5B-CAF1-4FFC-818B-E93054CFF890}" srcOrd="0" destOrd="0" presId="urn:microsoft.com/office/officeart/2005/8/layout/hList1"/>
    <dgm:cxn modelId="{B242B2FD-BAF3-46F0-8F47-23780037BC92}" srcId="{8837A90A-5225-4814-BA1F-BF5B7131EC91}" destId="{706CFC95-B051-4440-B8D3-52E5D7AC4B34}" srcOrd="0" destOrd="0" parTransId="{DF6FECEE-FE61-427D-B5EB-A46A8B77E410}" sibTransId="{DF97F657-B59B-42F1-A207-06A790AE2AB8}"/>
    <dgm:cxn modelId="{9D7A8CFF-227E-4052-B8CD-EE7F27113DE0}" srcId="{EE132579-5D97-445F-9463-A7C7DEA2F066}" destId="{F54869A0-8EE3-4B0E-A05B-305EF6A41DE7}" srcOrd="2" destOrd="0" parTransId="{A5BF23ED-4D7E-4870-8CDC-C2CC3872FC94}" sibTransId="{D7B13848-74A0-4D62-BF90-6DAF4B6A09E6}"/>
    <dgm:cxn modelId="{A146691F-3706-4CCF-BC84-65F46739118C}" type="presParOf" srcId="{AC79F6CE-84D5-46BE-BBFB-DEE2B8D546FD}" destId="{C02F591B-A4A3-493D-A578-8A227DB8D9AA}" srcOrd="0" destOrd="0" presId="urn:microsoft.com/office/officeart/2005/8/layout/hList1"/>
    <dgm:cxn modelId="{E82BADDC-6FAA-49A8-9FAE-307265311012}" type="presParOf" srcId="{C02F591B-A4A3-493D-A578-8A227DB8D9AA}" destId="{4E0D762E-2A83-41E3-9CB8-368B5745878C}" srcOrd="0" destOrd="0" presId="urn:microsoft.com/office/officeart/2005/8/layout/hList1"/>
    <dgm:cxn modelId="{34E00C56-A9FF-42B2-8777-7497D30EC2A1}" type="presParOf" srcId="{C02F591B-A4A3-493D-A578-8A227DB8D9AA}" destId="{C8FE2447-44C3-4163-88DC-C8DF9B7C8FAC}" srcOrd="1" destOrd="0" presId="urn:microsoft.com/office/officeart/2005/8/layout/hList1"/>
    <dgm:cxn modelId="{EB00972F-8D88-4E7E-8770-5CFADD148EEF}" type="presParOf" srcId="{AC79F6CE-84D5-46BE-BBFB-DEE2B8D546FD}" destId="{B34C2E69-6D2A-4123-B8CD-99A023084F6B}" srcOrd="1" destOrd="0" presId="urn:microsoft.com/office/officeart/2005/8/layout/hList1"/>
    <dgm:cxn modelId="{D0C910D3-E1BA-49E6-A840-89FB0A0FA9FE}" type="presParOf" srcId="{AC79F6CE-84D5-46BE-BBFB-DEE2B8D546FD}" destId="{A922EEEC-E842-4CD3-A528-8302B0A8C724}" srcOrd="2" destOrd="0" presId="urn:microsoft.com/office/officeart/2005/8/layout/hList1"/>
    <dgm:cxn modelId="{649FFA29-873C-4FDA-81F3-B67FEE2D5B78}" type="presParOf" srcId="{A922EEEC-E842-4CD3-A528-8302B0A8C724}" destId="{037044C0-6880-42BD-A202-3CDED468DAB5}" srcOrd="0" destOrd="0" presId="urn:microsoft.com/office/officeart/2005/8/layout/hList1"/>
    <dgm:cxn modelId="{8C3ED26B-FFE8-4E62-B326-CBFE848DBA6D}" type="presParOf" srcId="{A922EEEC-E842-4CD3-A528-8302B0A8C724}" destId="{03CC5F5B-CAF1-4FFC-818B-E93054CFF89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D762E-2A83-41E3-9CB8-368B5745878C}">
      <dsp:nvSpPr>
        <dsp:cNvPr id="0" name=""/>
        <dsp:cNvSpPr/>
      </dsp:nvSpPr>
      <dsp:spPr>
        <a:xfrm>
          <a:off x="0" y="0"/>
          <a:ext cx="2435419" cy="60125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Garamond" panose="02020404030301010803" pitchFamily="18" charset="0"/>
            </a:rPr>
            <a:t>Characteristics</a:t>
          </a:r>
        </a:p>
      </dsp:txBody>
      <dsp:txXfrm>
        <a:off x="0" y="0"/>
        <a:ext cx="2435419" cy="601251"/>
      </dsp:txXfrm>
    </dsp:sp>
    <dsp:sp modelId="{C8FE2447-44C3-4163-88DC-C8DF9B7C8FAC}">
      <dsp:nvSpPr>
        <dsp:cNvPr id="0" name=""/>
        <dsp:cNvSpPr/>
      </dsp:nvSpPr>
      <dsp:spPr>
        <a:xfrm>
          <a:off x="25" y="627612"/>
          <a:ext cx="2435419" cy="1449360"/>
        </a:xfrm>
        <a:prstGeom prst="rect">
          <a:avLst/>
        </a:prstGeom>
        <a:no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latin typeface="Garamond" panose="02020404030301010803" pitchFamily="18" charset="0"/>
            </a:rPr>
            <a:t>Brand name</a:t>
          </a:r>
        </a:p>
        <a:p>
          <a:pPr marL="228600" lvl="1" indent="-228600" algn="l" defTabSz="889000">
            <a:lnSpc>
              <a:spcPct val="90000"/>
            </a:lnSpc>
            <a:spcBef>
              <a:spcPct val="0"/>
            </a:spcBef>
            <a:spcAft>
              <a:spcPct val="15000"/>
            </a:spcAft>
            <a:buChar char="•"/>
          </a:pPr>
          <a:r>
            <a:rPr lang="en-US" sz="2000" b="0" kern="1200" dirty="0">
              <a:latin typeface="Garamond" panose="02020404030301010803" pitchFamily="18" charset="0"/>
            </a:rPr>
            <a:t>Manufacturer year</a:t>
          </a:r>
        </a:p>
        <a:p>
          <a:pPr marL="228600" lvl="1" indent="-228600" algn="l" defTabSz="889000">
            <a:lnSpc>
              <a:spcPct val="90000"/>
            </a:lnSpc>
            <a:spcBef>
              <a:spcPct val="0"/>
            </a:spcBef>
            <a:spcAft>
              <a:spcPct val="15000"/>
            </a:spcAft>
            <a:buChar char="•"/>
          </a:pPr>
          <a:r>
            <a:rPr lang="en-US" sz="2000" b="0" kern="1200" dirty="0">
              <a:latin typeface="Garamond" panose="02020404030301010803" pitchFamily="18" charset="0"/>
            </a:rPr>
            <a:t> Color</a:t>
          </a:r>
        </a:p>
        <a:p>
          <a:pPr marL="228600" lvl="1" indent="-228600" algn="l" defTabSz="889000">
            <a:lnSpc>
              <a:spcPct val="90000"/>
            </a:lnSpc>
            <a:spcBef>
              <a:spcPct val="0"/>
            </a:spcBef>
            <a:spcAft>
              <a:spcPct val="15000"/>
            </a:spcAft>
            <a:buChar char="•"/>
          </a:pPr>
          <a:r>
            <a:rPr lang="en-US" sz="2000" b="0" kern="1200" dirty="0">
              <a:latin typeface="Garamond" panose="02020404030301010803" pitchFamily="18" charset="0"/>
            </a:rPr>
            <a:t> Memory size</a:t>
          </a:r>
        </a:p>
      </dsp:txBody>
      <dsp:txXfrm>
        <a:off x="25" y="627612"/>
        <a:ext cx="2435419" cy="1449360"/>
      </dsp:txXfrm>
    </dsp:sp>
    <dsp:sp modelId="{037044C0-6880-42BD-A202-3CDED468DAB5}">
      <dsp:nvSpPr>
        <dsp:cNvPr id="0" name=""/>
        <dsp:cNvSpPr/>
      </dsp:nvSpPr>
      <dsp:spPr>
        <a:xfrm>
          <a:off x="2776429" y="75330"/>
          <a:ext cx="2435419" cy="492905"/>
        </a:xfrm>
        <a:prstGeom prst="rect">
          <a:avLst/>
        </a:prstGeom>
        <a:solidFill>
          <a:schemeClr val="accent5">
            <a:hueOff val="-7353344"/>
            <a:satOff val="-10228"/>
            <a:lumOff val="-3922"/>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Garamond" panose="02020404030301010803" pitchFamily="18" charset="0"/>
            </a:rPr>
            <a:t>Actions</a:t>
          </a:r>
        </a:p>
      </dsp:txBody>
      <dsp:txXfrm>
        <a:off x="2776429" y="75330"/>
        <a:ext cx="2435419" cy="492905"/>
      </dsp:txXfrm>
    </dsp:sp>
    <dsp:sp modelId="{03CC5F5B-CAF1-4FFC-818B-E93054CFF890}">
      <dsp:nvSpPr>
        <dsp:cNvPr id="0" name=""/>
        <dsp:cNvSpPr/>
      </dsp:nvSpPr>
      <dsp:spPr>
        <a:xfrm>
          <a:off x="2776403" y="566149"/>
          <a:ext cx="2435419" cy="1449360"/>
        </a:xfrm>
        <a:prstGeom prst="rect">
          <a:avLst/>
        </a:prstGeom>
        <a:noFill/>
        <a:ln w="12700" cap="flat" cmpd="sng" algn="ctr">
          <a:solidFill>
            <a:schemeClr val="accent5">
              <a:tint val="40000"/>
              <a:alpha val="90000"/>
              <a:hueOff val="-7391755"/>
              <a:satOff val="-12816"/>
              <a:lumOff val="-12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kern="1200" dirty="0">
              <a:latin typeface="Garamond" panose="02020404030301010803" pitchFamily="18" charset="0"/>
            </a:rPr>
            <a:t>Store contacts</a:t>
          </a:r>
        </a:p>
        <a:p>
          <a:pPr marL="228600" lvl="1" indent="-228600" algn="l" defTabSz="889000">
            <a:lnSpc>
              <a:spcPct val="90000"/>
            </a:lnSpc>
            <a:spcBef>
              <a:spcPct val="0"/>
            </a:spcBef>
            <a:spcAft>
              <a:spcPct val="15000"/>
            </a:spcAft>
            <a:buChar char="•"/>
          </a:pPr>
          <a:r>
            <a:rPr lang="en-US" sz="2000" b="0" kern="1200" dirty="0">
              <a:latin typeface="Garamond" panose="02020404030301010803" pitchFamily="18" charset="0"/>
            </a:rPr>
            <a:t>Dial numbers</a:t>
          </a:r>
        </a:p>
        <a:p>
          <a:pPr marL="228600" lvl="1" indent="-228600" algn="l" defTabSz="889000">
            <a:lnSpc>
              <a:spcPct val="90000"/>
            </a:lnSpc>
            <a:spcBef>
              <a:spcPct val="0"/>
            </a:spcBef>
            <a:spcAft>
              <a:spcPct val="15000"/>
            </a:spcAft>
            <a:buChar char="•"/>
          </a:pPr>
          <a:r>
            <a:rPr lang="en-US" sz="2000" b="0" kern="1200" dirty="0">
              <a:latin typeface="Garamond" panose="02020404030301010803" pitchFamily="18" charset="0"/>
            </a:rPr>
            <a:t>Receive calls</a:t>
          </a:r>
        </a:p>
        <a:p>
          <a:pPr marL="228600" lvl="1" indent="-228600" algn="l" defTabSz="889000">
            <a:lnSpc>
              <a:spcPct val="90000"/>
            </a:lnSpc>
            <a:spcBef>
              <a:spcPct val="0"/>
            </a:spcBef>
            <a:spcAft>
              <a:spcPct val="15000"/>
            </a:spcAft>
            <a:buChar char="•"/>
          </a:pPr>
          <a:r>
            <a:rPr lang="en-US" sz="2000" b="0" kern="1200" dirty="0">
              <a:latin typeface="Garamond" panose="02020404030301010803" pitchFamily="18" charset="0"/>
            </a:rPr>
            <a:t>Ring </a:t>
          </a:r>
        </a:p>
      </dsp:txBody>
      <dsp:txXfrm>
        <a:off x="2776403" y="566149"/>
        <a:ext cx="2435419" cy="144936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E9ECB-DCDB-49F0-A37A-9662C67BB324}" type="datetimeFigureOut">
              <a:rPr lang="en-US" smtClean="0"/>
              <a:t>2/2/2023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230744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DD6DB9-22E3-44DB-937B-E0968F646ED9}" type="datetimeFigureOut">
              <a:rPr lang="en-US" smtClean="0"/>
              <a:t>2/2/2023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DE6E4C-9EFA-43D4-A466-27E605DE36D5}" type="slidenum">
              <a:rPr lang="en-US" smtClean="0"/>
              <a:t>‹#›</a:t>
            </a:fld>
            <a:endParaRPr lang="en-US"/>
          </a:p>
        </p:txBody>
      </p:sp>
    </p:spTree>
    <p:extLst>
      <p:ext uri="{BB962C8B-B14F-4D97-AF65-F5344CB8AC3E}">
        <p14:creationId xmlns:p14="http://schemas.microsoft.com/office/powerpoint/2010/main" val="2419288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Classes and objects are the two main aspects of object-oriented programming.</a:t>
            </a:r>
          </a:p>
          <a:p>
            <a:endParaRPr lang="en-US" dirty="0"/>
          </a:p>
          <a:p>
            <a:r>
              <a:rPr lang="en-US" dirty="0"/>
              <a:t>A class is the blueprint from which individual objects are created. </a:t>
            </a:r>
          </a:p>
          <a:p>
            <a:r>
              <a:rPr lang="en-US" dirty="0"/>
              <a:t>In the real world, for example, there may be thousands of cars in existence, all of the same make and model.</a:t>
            </a:r>
          </a:p>
          <a:p>
            <a:endParaRPr lang="en-US" dirty="0"/>
          </a:p>
          <a:p>
            <a:r>
              <a:rPr lang="en-US" dirty="0"/>
              <a:t>Each car was built from the same set of blueprints and therefore contains the same components. In object-oriented terms, we say that your car is an instance (object) of the class Car.</a:t>
            </a:r>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2</a:t>
            </a:fld>
            <a:endParaRPr lang="en-US"/>
          </a:p>
        </p:txBody>
      </p:sp>
    </p:spTree>
    <p:extLst>
      <p:ext uri="{BB962C8B-B14F-4D97-AF65-F5344CB8AC3E}">
        <p14:creationId xmlns:p14="http://schemas.microsoft.com/office/powerpoint/2010/main" val="2878791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data field </a:t>
            </a:r>
            <a:r>
              <a:rPr lang="en-US" sz="1200" b="1" i="0" kern="1200" dirty="0">
                <a:solidFill>
                  <a:schemeClr val="tx1"/>
                </a:solidFill>
                <a:effectLst/>
                <a:latin typeface="+mn-lt"/>
                <a:ea typeface="+mn-ea"/>
                <a:cs typeface="+mn-cs"/>
              </a:rPr>
              <a:t>radius </a:t>
            </a:r>
            <a:r>
              <a:rPr lang="en-US" sz="1200" b="0" i="0" kern="1200" dirty="0">
                <a:solidFill>
                  <a:schemeClr val="tx1"/>
                </a:solidFill>
                <a:effectLst/>
                <a:latin typeface="+mn-lt"/>
                <a:ea typeface="+mn-ea"/>
                <a:cs typeface="+mn-cs"/>
              </a:rPr>
              <a:t>in the circle class is known as an </a:t>
            </a:r>
            <a:r>
              <a:rPr lang="en-US" sz="1200" b="0" i="1" kern="1200" dirty="0">
                <a:solidFill>
                  <a:schemeClr val="tx1"/>
                </a:solidFill>
                <a:effectLst/>
                <a:latin typeface="+mn-lt"/>
                <a:ea typeface="+mn-ea"/>
                <a:cs typeface="+mn-cs"/>
              </a:rPr>
              <a:t>instance variable</a:t>
            </a:r>
            <a:r>
              <a:rPr lang="en-US" sz="1200" b="0" i="0" kern="1200" dirty="0">
                <a:solidFill>
                  <a:schemeClr val="tx1"/>
                </a:solidFill>
                <a:effectLst/>
                <a:latin typeface="+mn-lt"/>
                <a:ea typeface="+mn-ea"/>
                <a:cs typeface="+mn-cs"/>
              </a:rPr>
              <a:t>. An instance variable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is tied to a specific instance of the class; it is not shared among objects of the same class. For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example, suppose that you create the following object</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31</a:t>
            </a:fld>
            <a:endParaRPr lang="en-US"/>
          </a:p>
        </p:txBody>
      </p:sp>
    </p:spTree>
    <p:extLst>
      <p:ext uri="{BB962C8B-B14F-4D97-AF65-F5344CB8AC3E}">
        <p14:creationId xmlns:p14="http://schemas.microsoft.com/office/powerpoint/2010/main" val="2405139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Static variables are also known as class variable because they are associated with the class and common for all the instances of class. For example, If I create three objects of a class and access this static variable, it would be common for all, the changes made to the variable using one of the object would reflect when you access it through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define a static variable, you place the keyword static in the heading of the definition.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32</a:t>
            </a:fld>
            <a:endParaRPr lang="en-US"/>
          </a:p>
        </p:txBody>
      </p:sp>
    </p:spTree>
    <p:extLst>
      <p:ext uri="{BB962C8B-B14F-4D97-AF65-F5344CB8AC3E}">
        <p14:creationId xmlns:p14="http://schemas.microsoft.com/office/powerpoint/2010/main" val="3831781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radius </a:t>
            </a:r>
            <a:r>
              <a:rPr lang="en-US" sz="1200" b="0" i="0" kern="1200" dirty="0">
                <a:solidFill>
                  <a:schemeClr val="tx1"/>
                </a:solidFill>
                <a:effectLst/>
                <a:latin typeface="+mn-lt"/>
                <a:ea typeface="+mn-ea"/>
                <a:cs typeface="+mn-cs"/>
              </a:rPr>
              <a:t>in </a:t>
            </a:r>
            <a:r>
              <a:rPr lang="en-US" sz="1200" b="1" i="0" kern="1200" dirty="0">
                <a:solidFill>
                  <a:schemeClr val="tx1"/>
                </a:solidFill>
                <a:effectLst/>
                <a:latin typeface="+mn-lt"/>
                <a:ea typeface="+mn-ea"/>
                <a:cs typeface="+mn-cs"/>
              </a:rPr>
              <a:t>circle1 </a:t>
            </a:r>
            <a:r>
              <a:rPr lang="en-US" sz="1200" b="0" i="0" kern="1200" dirty="0">
                <a:solidFill>
                  <a:schemeClr val="tx1"/>
                </a:solidFill>
                <a:effectLst/>
                <a:latin typeface="+mn-lt"/>
                <a:ea typeface="+mn-ea"/>
                <a:cs typeface="+mn-cs"/>
              </a:rPr>
              <a:t>is independent of the </a:t>
            </a:r>
            <a:r>
              <a:rPr lang="en-US" sz="1200" b="1" i="0" kern="1200" dirty="0">
                <a:solidFill>
                  <a:schemeClr val="tx1"/>
                </a:solidFill>
                <a:effectLst/>
                <a:latin typeface="+mn-lt"/>
                <a:ea typeface="+mn-ea"/>
                <a:cs typeface="+mn-cs"/>
              </a:rPr>
              <a:t>radius </a:t>
            </a:r>
            <a:r>
              <a:rPr lang="en-US" sz="1200" b="0" i="0" kern="1200" dirty="0">
                <a:solidFill>
                  <a:schemeClr val="tx1"/>
                </a:solidFill>
                <a:effectLst/>
                <a:latin typeface="+mn-lt"/>
                <a:ea typeface="+mn-ea"/>
                <a:cs typeface="+mn-cs"/>
              </a:rPr>
              <a:t>in </a:t>
            </a:r>
            <a:r>
              <a:rPr lang="en-US" sz="1200" b="1" i="0" kern="1200" dirty="0">
                <a:solidFill>
                  <a:schemeClr val="tx1"/>
                </a:solidFill>
                <a:effectLst/>
                <a:latin typeface="+mn-lt"/>
                <a:ea typeface="+mn-ea"/>
                <a:cs typeface="+mn-cs"/>
              </a:rPr>
              <a:t>circle2 </a:t>
            </a:r>
            <a:r>
              <a:rPr lang="en-US" sz="1200" b="0" i="0" kern="1200" dirty="0">
                <a:solidFill>
                  <a:schemeClr val="tx1"/>
                </a:solidFill>
                <a:effectLst/>
                <a:latin typeface="+mn-lt"/>
                <a:ea typeface="+mn-ea"/>
                <a:cs typeface="+mn-cs"/>
              </a:rPr>
              <a:t>and is stored in a different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memory location. Changes made to </a:t>
            </a:r>
            <a:r>
              <a:rPr lang="en-US" sz="1200" b="1" i="0" kern="1200" dirty="0">
                <a:solidFill>
                  <a:schemeClr val="tx1"/>
                </a:solidFill>
                <a:effectLst/>
                <a:latin typeface="+mn-lt"/>
                <a:ea typeface="+mn-ea"/>
                <a:cs typeface="+mn-cs"/>
              </a:rPr>
              <a:t>circle1</a:t>
            </a:r>
            <a:r>
              <a:rPr lang="en-US" sz="1200" b="0" i="0" kern="1200" dirty="0">
                <a:solidFill>
                  <a:schemeClr val="tx1"/>
                </a:solidFill>
                <a:effectLst/>
                <a:latin typeface="+mn-lt"/>
                <a:ea typeface="+mn-ea"/>
                <a:cs typeface="+mn-cs"/>
              </a:rPr>
              <a:t>’s </a:t>
            </a:r>
            <a:r>
              <a:rPr lang="en-US" sz="1200" b="1" i="0" kern="1200" dirty="0">
                <a:solidFill>
                  <a:schemeClr val="tx1"/>
                </a:solidFill>
                <a:effectLst/>
                <a:latin typeface="+mn-lt"/>
                <a:ea typeface="+mn-ea"/>
                <a:cs typeface="+mn-cs"/>
              </a:rPr>
              <a:t>radius </a:t>
            </a:r>
            <a:r>
              <a:rPr lang="en-US" sz="1200" b="0" i="0" kern="1200" dirty="0">
                <a:solidFill>
                  <a:schemeClr val="tx1"/>
                </a:solidFill>
                <a:effectLst/>
                <a:latin typeface="+mn-lt"/>
                <a:ea typeface="+mn-ea"/>
                <a:cs typeface="+mn-cs"/>
              </a:rPr>
              <a:t>do not affect </a:t>
            </a:r>
            <a:r>
              <a:rPr lang="en-US" sz="1200" b="1" i="0" kern="1200" dirty="0">
                <a:solidFill>
                  <a:schemeClr val="tx1"/>
                </a:solidFill>
                <a:effectLst/>
                <a:latin typeface="+mn-lt"/>
                <a:ea typeface="+mn-ea"/>
                <a:cs typeface="+mn-cs"/>
              </a:rPr>
              <a:t>circle2</a:t>
            </a:r>
            <a:r>
              <a:rPr lang="en-US" sz="1200" b="0" i="0" kern="1200" dirty="0">
                <a:solidFill>
                  <a:schemeClr val="tx1"/>
                </a:solidFill>
                <a:effectLst/>
                <a:latin typeface="+mn-lt"/>
                <a:ea typeface="+mn-ea"/>
                <a:cs typeface="+mn-cs"/>
              </a:rPr>
              <a:t>’s </a:t>
            </a:r>
            <a:r>
              <a:rPr lang="en-US" sz="1200" b="1" i="0" kern="1200" dirty="0">
                <a:solidFill>
                  <a:schemeClr val="tx1"/>
                </a:solidFill>
                <a:effectLst/>
                <a:latin typeface="+mn-lt"/>
                <a:ea typeface="+mn-ea"/>
                <a:cs typeface="+mn-cs"/>
              </a:rPr>
              <a:t>radius</a:t>
            </a:r>
            <a:r>
              <a:rPr lang="en-US" sz="1200" b="0" i="0" kern="1200" dirty="0">
                <a:solidFill>
                  <a:schemeClr val="tx1"/>
                </a:solidFill>
                <a:effectLst/>
                <a:latin typeface="+mn-lt"/>
                <a:ea typeface="+mn-ea"/>
                <a:cs typeface="+mn-cs"/>
              </a:rPr>
              <a:t>, and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vice versa</a:t>
            </a:r>
            <a:r>
              <a:rPr lang="en-US" dirty="0"/>
              <a:t> .</a:t>
            </a:r>
          </a:p>
          <a:p>
            <a:br>
              <a:rPr lang="en-US" dirty="0"/>
            </a:br>
            <a:r>
              <a:rPr lang="en-US" dirty="0"/>
              <a:t>instance members </a:t>
            </a:r>
            <a:r>
              <a:rPr lang="en-US" sz="1200" b="0" i="0" kern="1200" dirty="0">
                <a:solidFill>
                  <a:schemeClr val="tx1"/>
                </a:solidFill>
                <a:effectLst/>
                <a:latin typeface="+mn-lt"/>
                <a:ea typeface="+mn-ea"/>
                <a:cs typeface="+mn-cs"/>
              </a:rPr>
              <a:t>belong to instances and can be used only after the instances are created</a:t>
            </a:r>
            <a:r>
              <a:rPr lang="en-US" dirty="0"/>
              <a:t> </a:t>
            </a:r>
            <a:br>
              <a:rPr lang="en-US" dirty="0"/>
            </a:br>
            <a:r>
              <a:rPr lang="en-US" dirty="0"/>
              <a:t>use the class name in place of a calling object.</a:t>
            </a:r>
          </a:p>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34</a:t>
            </a:fld>
            <a:endParaRPr lang="en-US"/>
          </a:p>
        </p:txBody>
      </p:sp>
    </p:spTree>
    <p:extLst>
      <p:ext uri="{BB962C8B-B14F-4D97-AF65-F5344CB8AC3E}">
        <p14:creationId xmlns:p14="http://schemas.microsoft.com/office/powerpoint/2010/main" val="1832219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Instance methods</a:t>
            </a:r>
            <a:r>
              <a:rPr lang="en-US" baseline="0" dirty="0"/>
              <a:t> receive an argument call this, which refers to the current object</a:t>
            </a: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38</a:t>
            </a:fld>
            <a:endParaRPr lang="en-US"/>
          </a:p>
        </p:txBody>
      </p:sp>
    </p:spTree>
    <p:extLst>
      <p:ext uri="{BB962C8B-B14F-4D97-AF65-F5344CB8AC3E}">
        <p14:creationId xmlns:p14="http://schemas.microsoft.com/office/powerpoint/2010/main" val="4143293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a class or </a:t>
            </a:r>
            <a:r>
              <a:rPr lang="en-US" dirty="0" err="1"/>
              <a:t>struct</a:t>
            </a:r>
            <a:r>
              <a:rPr lang="en-US" dirty="0"/>
              <a:t> is created or instantiated, the constructor of the corresponding class is called. The classes can have multiple constructors with different arguments to allow you to flexibly craft them to your own needs.</a:t>
            </a:r>
          </a:p>
          <a:p>
            <a:endParaRPr lang="en-US" dirty="0"/>
          </a:p>
          <a:p>
            <a:r>
              <a:rPr lang="en-US" dirty="0"/>
              <a:t>Constructor chaining is strongly coupled with constructor overloading. </a:t>
            </a:r>
          </a:p>
          <a:p>
            <a:r>
              <a:rPr lang="en-US" i="1" dirty="0"/>
              <a:t>Overloading</a:t>
            </a:r>
            <a:r>
              <a:rPr lang="en-US" dirty="0"/>
              <a:t> means creating different versions for our constructor to accommodate the needs of different </a:t>
            </a:r>
            <a:r>
              <a:rPr lang="en-US" dirty="0" err="1"/>
              <a:t>situatio</a:t>
            </a: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40</a:t>
            </a:fld>
            <a:endParaRPr lang="en-US"/>
          </a:p>
        </p:txBody>
      </p:sp>
    </p:spTree>
    <p:extLst>
      <p:ext uri="{BB962C8B-B14F-4D97-AF65-F5344CB8AC3E}">
        <p14:creationId xmlns:p14="http://schemas.microsoft.com/office/powerpoint/2010/main" val="551339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Encapsulation refers to the bundling of fields and methods inside a single class.</a:t>
            </a:r>
          </a:p>
        </p:txBody>
      </p:sp>
      <p:sp>
        <p:nvSpPr>
          <p:cNvPr id="4" name="Slide Number Placeholder 3"/>
          <p:cNvSpPr>
            <a:spLocks noGrp="1"/>
          </p:cNvSpPr>
          <p:nvPr>
            <p:ph type="sldNum" sz="quarter" idx="10"/>
          </p:nvPr>
        </p:nvSpPr>
        <p:spPr/>
        <p:txBody>
          <a:bodyPr/>
          <a:lstStyle/>
          <a:p>
            <a:fld id="{06DE6E4C-9EFA-43D4-A466-27E605DE36D5}" type="slidenum">
              <a:rPr lang="en-US" smtClean="0"/>
              <a:t>42</a:t>
            </a:fld>
            <a:endParaRPr lang="en-US"/>
          </a:p>
        </p:txBody>
      </p:sp>
    </p:spTree>
    <p:extLst>
      <p:ext uri="{BB962C8B-B14F-4D97-AF65-F5344CB8AC3E}">
        <p14:creationId xmlns:p14="http://schemas.microsoft.com/office/powerpoint/2010/main" val="1331540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private data field cannot be accessed by an object from outside the class that defines the private field.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Once you label an instance variable as private, there is then no way to change its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value (nor to reference the instance variable in any other way) except by using one of</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methods belonging to the class. </a:t>
            </a:r>
            <a:br>
              <a:rPr lang="en-US" dirty="0"/>
            </a:br>
            <a:br>
              <a:rPr lang="en-US" dirty="0"/>
            </a:br>
            <a:endParaRPr lang="en-US" dirty="0"/>
          </a:p>
          <a:p>
            <a:r>
              <a:rPr lang="en-US" sz="1200" b="0" i="0" kern="1200" dirty="0">
                <a:solidFill>
                  <a:schemeClr val="tx1"/>
                </a:solidFill>
                <a:effectLst/>
                <a:latin typeface="+mn-lt"/>
                <a:ea typeface="+mn-ea"/>
                <a:cs typeface="+mn-cs"/>
              </a:rPr>
              <a:t>A getter method has the following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signature:</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43</a:t>
            </a:fld>
            <a:endParaRPr lang="en-US"/>
          </a:p>
        </p:txBody>
      </p:sp>
    </p:spTree>
    <p:extLst>
      <p:ext uri="{BB962C8B-B14F-4D97-AF65-F5344CB8AC3E}">
        <p14:creationId xmlns:p14="http://schemas.microsoft.com/office/powerpoint/2010/main" val="1947176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Java uses exactly one mode of passing arguments: pass-by-value</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46</a:t>
            </a:fld>
            <a:endParaRPr lang="en-US"/>
          </a:p>
        </p:txBody>
      </p:sp>
    </p:spTree>
    <p:extLst>
      <p:ext uri="{BB962C8B-B14F-4D97-AF65-F5344CB8AC3E}">
        <p14:creationId xmlns:p14="http://schemas.microsoft.com/office/powerpoint/2010/main" val="4229395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53</a:t>
            </a:fld>
            <a:endParaRPr lang="en-US"/>
          </a:p>
        </p:txBody>
      </p:sp>
    </p:spTree>
    <p:extLst>
      <p:ext uri="{BB962C8B-B14F-4D97-AF65-F5344CB8AC3E}">
        <p14:creationId xmlns:p14="http://schemas.microsoft.com/office/powerpoint/2010/main" val="3003627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OOP allows you to describe the problem in terms of the problem, rather than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 terms of the computer where the solution will run. There’s still a connection back to the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computer: Each object looks quite a bit like a little computer—it has a state, and it has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operations that you can ask it to perform. However, this doesn’t seem like such a bad analogy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to objects in the real world—they all have characteristics and behaviors.</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6</a:t>
            </a:fld>
            <a:endParaRPr lang="en-US"/>
          </a:p>
        </p:txBody>
      </p:sp>
    </p:spTree>
    <p:extLst>
      <p:ext uri="{BB962C8B-B14F-4D97-AF65-F5344CB8AC3E}">
        <p14:creationId xmlns:p14="http://schemas.microsoft.com/office/powerpoint/2010/main" val="4264918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Object-oriented programming (OOP) involves programming using objects.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 </a:t>
            </a:r>
            <a:r>
              <a:rPr lang="en-US" sz="1200" b="0" i="1" kern="1200" dirty="0">
                <a:solidFill>
                  <a:schemeClr val="tx1"/>
                </a:solidFill>
                <a:effectLst/>
                <a:latin typeface="+mn-lt"/>
                <a:ea typeface="+mn-ea"/>
                <a:cs typeface="+mn-cs"/>
              </a:rPr>
              <a:t>object </a:t>
            </a:r>
            <a:r>
              <a:rPr lang="en-US" sz="1200" b="0" i="0" kern="1200" dirty="0">
                <a:solidFill>
                  <a:schemeClr val="tx1"/>
                </a:solidFill>
                <a:effectLst/>
                <a:latin typeface="+mn-lt"/>
                <a:ea typeface="+mn-ea"/>
                <a:cs typeface="+mn-cs"/>
              </a:rPr>
              <a:t>represents an entity in the real world that can be distinctly identified. For example, a student, a desk, a circle, a button, and even a loan can all be viewed as objects.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An object has a unique identity, state, and behavior.</a:t>
            </a:r>
            <a:r>
              <a:rPr lang="en-US" dirty="0"/>
              <a:t> </a:t>
            </a:r>
          </a:p>
          <a:p>
            <a:endParaRPr lang="en-US" dirty="0"/>
          </a:p>
          <a:p>
            <a:endParaRPr lang="en-US" dirty="0"/>
          </a:p>
          <a:p>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state </a:t>
            </a:r>
            <a:r>
              <a:rPr lang="en-US" sz="1200" b="0" i="0" kern="1200" dirty="0">
                <a:solidFill>
                  <a:schemeClr val="tx1"/>
                </a:solidFill>
                <a:effectLst/>
                <a:latin typeface="+mn-lt"/>
                <a:ea typeface="+mn-ea"/>
                <a:cs typeface="+mn-cs"/>
              </a:rPr>
              <a:t>of an object (also known as its </a:t>
            </a:r>
            <a:r>
              <a:rPr lang="en-US" sz="1200" b="0" i="1" kern="1200" dirty="0">
                <a:solidFill>
                  <a:schemeClr val="tx1"/>
                </a:solidFill>
                <a:effectLst/>
                <a:latin typeface="+mn-lt"/>
                <a:ea typeface="+mn-ea"/>
                <a:cs typeface="+mn-cs"/>
              </a:rPr>
              <a:t>properties </a:t>
            </a:r>
            <a:r>
              <a:rPr lang="en-US" sz="1200" b="0" i="0" kern="1200" dirty="0">
                <a:solidFill>
                  <a:schemeClr val="tx1"/>
                </a:solidFill>
                <a:effectLst/>
                <a:latin typeface="+mn-lt"/>
                <a:ea typeface="+mn-ea"/>
                <a:cs typeface="+mn-cs"/>
              </a:rPr>
              <a:t>or </a:t>
            </a:r>
            <a:r>
              <a:rPr lang="en-US" sz="1200" b="0" i="1" kern="1200" dirty="0">
                <a:solidFill>
                  <a:schemeClr val="tx1"/>
                </a:solidFill>
                <a:effectLst/>
                <a:latin typeface="+mn-lt"/>
                <a:ea typeface="+mn-ea"/>
                <a:cs typeface="+mn-cs"/>
              </a:rPr>
              <a:t>attributes</a:t>
            </a:r>
            <a:r>
              <a:rPr lang="en-US" sz="1200" b="0" i="0" kern="1200" dirty="0">
                <a:solidFill>
                  <a:schemeClr val="tx1"/>
                </a:solidFill>
                <a:effectLst/>
                <a:latin typeface="+mn-lt"/>
                <a:ea typeface="+mn-ea"/>
                <a:cs typeface="+mn-cs"/>
              </a:rPr>
              <a:t>) is represented by </a:t>
            </a:r>
            <a:r>
              <a:rPr lang="en-US" sz="1200" b="0" i="1" kern="1200" dirty="0">
                <a:solidFill>
                  <a:schemeClr val="tx1"/>
                </a:solidFill>
                <a:effectLst/>
                <a:latin typeface="+mn-lt"/>
                <a:ea typeface="+mn-ea"/>
                <a:cs typeface="+mn-cs"/>
              </a:rPr>
              <a:t>data</a:t>
            </a:r>
            <a:br>
              <a:rPr lang="en-US" sz="1200" b="0" i="1"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fields </a:t>
            </a:r>
            <a:r>
              <a:rPr lang="en-US" sz="1200" b="0" i="0" kern="1200" dirty="0">
                <a:solidFill>
                  <a:schemeClr val="tx1"/>
                </a:solidFill>
                <a:effectLst/>
                <a:latin typeface="+mn-lt"/>
                <a:ea typeface="+mn-ea"/>
                <a:cs typeface="+mn-cs"/>
              </a:rPr>
              <a:t>with their current values.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circle object, for example, has a data field </a:t>
            </a:r>
            <a:r>
              <a:rPr lang="en-US" sz="1200" b="1" i="0" kern="1200" dirty="0">
                <a:solidFill>
                  <a:schemeClr val="tx1"/>
                </a:solidFill>
                <a:effectLst/>
                <a:latin typeface="+mn-lt"/>
                <a:ea typeface="+mn-ea"/>
                <a:cs typeface="+mn-cs"/>
              </a:rPr>
              <a:t>radius</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which is the property that characterizes a circle.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rectangle object, for example, has the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data fields </a:t>
            </a:r>
            <a:r>
              <a:rPr lang="en-US" sz="1200" b="1" i="0" kern="1200" dirty="0">
                <a:solidFill>
                  <a:schemeClr val="tx1"/>
                </a:solidFill>
                <a:effectLst/>
                <a:latin typeface="+mn-lt"/>
                <a:ea typeface="+mn-ea"/>
                <a:cs typeface="+mn-cs"/>
              </a:rPr>
              <a:t>width </a:t>
            </a: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height</a:t>
            </a:r>
            <a:r>
              <a:rPr lang="en-US" sz="1200" b="0" i="0" kern="1200" dirty="0">
                <a:solidFill>
                  <a:schemeClr val="tx1"/>
                </a:solidFill>
                <a:effectLst/>
                <a:latin typeface="+mn-lt"/>
                <a:ea typeface="+mn-ea"/>
                <a:cs typeface="+mn-cs"/>
              </a:rPr>
              <a:t>, which are the properties that characterize a rectangle.</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a:spcBef>
                <a:spcPct val="50000"/>
              </a:spcBef>
              <a:buClrTx/>
              <a:buSzTx/>
            </a:pPr>
            <a:r>
              <a:rPr lang="en-US" altLang="en-US" dirty="0">
                <a:cs typeface="Courier New" panose="02070309020205020404" pitchFamily="49" charset="0"/>
              </a:rPr>
              <a:t>The </a:t>
            </a:r>
            <a:r>
              <a:rPr lang="en-US" altLang="en-US" i="1" dirty="0">
                <a:solidFill>
                  <a:srgbClr val="FF0000"/>
                </a:solidFill>
                <a:cs typeface="Courier New" panose="02070309020205020404" pitchFamily="49" charset="0"/>
              </a:rPr>
              <a:t>state</a:t>
            </a:r>
            <a:r>
              <a:rPr lang="en-US" altLang="en-US" dirty="0">
                <a:solidFill>
                  <a:srgbClr val="FF0000"/>
                </a:solidFill>
                <a:cs typeface="Courier New" panose="02070309020205020404" pitchFamily="49" charset="0"/>
              </a:rPr>
              <a:t> </a:t>
            </a:r>
            <a:r>
              <a:rPr lang="en-US" altLang="en-US" dirty="0">
                <a:cs typeface="Courier New" panose="02070309020205020404" pitchFamily="49" charset="0"/>
              </a:rPr>
              <a:t>of an object consists of a set of </a:t>
            </a:r>
            <a:r>
              <a:rPr lang="en-US" altLang="en-US" i="1" dirty="0">
                <a:cs typeface="Courier New" panose="02070309020205020404" pitchFamily="49" charset="0"/>
              </a:rPr>
              <a:t>data</a:t>
            </a:r>
            <a:r>
              <a:rPr lang="en-US" altLang="en-US" dirty="0">
                <a:cs typeface="Courier New" panose="02070309020205020404" pitchFamily="49" charset="0"/>
              </a:rPr>
              <a:t> </a:t>
            </a:r>
            <a:r>
              <a:rPr lang="en-US" altLang="en-US" i="1" dirty="0">
                <a:cs typeface="Courier New" panose="02070309020205020404" pitchFamily="49" charset="0"/>
              </a:rPr>
              <a:t>fields</a:t>
            </a:r>
            <a:r>
              <a:rPr lang="en-US" altLang="en-US" dirty="0">
                <a:cs typeface="Courier New" panose="02070309020205020404" pitchFamily="49" charset="0"/>
              </a:rPr>
              <a:t> (also known as </a:t>
            </a:r>
            <a:r>
              <a:rPr lang="en-US" altLang="en-US" i="1" dirty="0">
                <a:cs typeface="Courier New" panose="02070309020205020404" pitchFamily="49" charset="0"/>
              </a:rPr>
              <a:t>properties</a:t>
            </a:r>
            <a:r>
              <a:rPr lang="en-US" altLang="en-US" dirty="0">
                <a:cs typeface="Courier New" panose="02070309020205020404" pitchFamily="49" charset="0"/>
              </a:rPr>
              <a:t>) with their current values. </a:t>
            </a:r>
          </a:p>
          <a:p>
            <a:pPr>
              <a:spcBef>
                <a:spcPct val="50000"/>
              </a:spcBef>
              <a:buClrTx/>
              <a:buSzTx/>
            </a:pPr>
            <a:r>
              <a:rPr lang="en-US" altLang="en-US" dirty="0">
                <a:cs typeface="Courier New" panose="02070309020205020404" pitchFamily="49" charset="0"/>
              </a:rPr>
              <a:t>The </a:t>
            </a:r>
            <a:r>
              <a:rPr lang="en-US" altLang="en-US" i="1" dirty="0">
                <a:solidFill>
                  <a:srgbClr val="FF0000"/>
                </a:solidFill>
                <a:cs typeface="Courier New" panose="02070309020205020404" pitchFamily="49" charset="0"/>
              </a:rPr>
              <a:t>behavior</a:t>
            </a:r>
            <a:r>
              <a:rPr lang="en-US" altLang="en-US" dirty="0">
                <a:solidFill>
                  <a:srgbClr val="FF0000"/>
                </a:solidFill>
                <a:cs typeface="Courier New" panose="02070309020205020404" pitchFamily="49" charset="0"/>
              </a:rPr>
              <a:t> </a:t>
            </a:r>
            <a:r>
              <a:rPr lang="en-US" altLang="en-US" dirty="0">
                <a:cs typeface="Courier New" panose="02070309020205020404" pitchFamily="49" charset="0"/>
              </a:rPr>
              <a:t>of an object is defined by a set of methods.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behavior </a:t>
            </a:r>
            <a:r>
              <a:rPr lang="en-US" sz="1200" b="0" i="0" kern="1200" dirty="0">
                <a:solidFill>
                  <a:schemeClr val="tx1"/>
                </a:solidFill>
                <a:effectLst/>
                <a:latin typeface="+mn-lt"/>
                <a:ea typeface="+mn-ea"/>
                <a:cs typeface="+mn-cs"/>
              </a:rPr>
              <a:t>of an object (also known as its </a:t>
            </a:r>
            <a:r>
              <a:rPr lang="en-US" sz="1200" b="0" i="1" kern="1200" dirty="0">
                <a:solidFill>
                  <a:schemeClr val="tx1"/>
                </a:solidFill>
                <a:effectLst/>
                <a:latin typeface="+mn-lt"/>
                <a:ea typeface="+mn-ea"/>
                <a:cs typeface="+mn-cs"/>
              </a:rPr>
              <a:t>actions</a:t>
            </a:r>
            <a:r>
              <a:rPr lang="en-US" sz="1200" b="0" i="0" kern="1200" dirty="0">
                <a:solidFill>
                  <a:schemeClr val="tx1"/>
                </a:solidFill>
                <a:effectLst/>
                <a:latin typeface="+mn-lt"/>
                <a:ea typeface="+mn-ea"/>
                <a:cs typeface="+mn-cs"/>
              </a:rPr>
              <a:t>) is defined by methods. To invoke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 method on an object is to ask the object to perform an action. For example, you may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define methods named </a:t>
            </a:r>
            <a:r>
              <a:rPr lang="en-US" sz="1200" b="1" i="0" kern="1200" dirty="0">
                <a:solidFill>
                  <a:schemeClr val="tx1"/>
                </a:solidFill>
                <a:effectLst/>
                <a:latin typeface="+mn-lt"/>
                <a:ea typeface="+mn-ea"/>
                <a:cs typeface="+mn-cs"/>
              </a:rPr>
              <a:t>getArea() </a:t>
            </a: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getPerimeter() </a:t>
            </a:r>
            <a:r>
              <a:rPr lang="en-US" sz="1200" b="0" i="0" kern="1200" dirty="0">
                <a:solidFill>
                  <a:schemeClr val="tx1"/>
                </a:solidFill>
                <a:effectLst/>
                <a:latin typeface="+mn-lt"/>
                <a:ea typeface="+mn-ea"/>
                <a:cs typeface="+mn-cs"/>
              </a:rPr>
              <a:t>for circle objects.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circle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object may invoke </a:t>
            </a:r>
            <a:r>
              <a:rPr lang="en-US" sz="1200" b="1" i="0" kern="1200" dirty="0">
                <a:solidFill>
                  <a:schemeClr val="tx1"/>
                </a:solidFill>
                <a:effectLst/>
                <a:latin typeface="+mn-lt"/>
                <a:ea typeface="+mn-ea"/>
                <a:cs typeface="+mn-cs"/>
              </a:rPr>
              <a:t>getArea() </a:t>
            </a:r>
            <a:r>
              <a:rPr lang="en-US" sz="1200" b="0" i="0" kern="1200" dirty="0">
                <a:solidFill>
                  <a:schemeClr val="tx1"/>
                </a:solidFill>
                <a:effectLst/>
                <a:latin typeface="+mn-lt"/>
                <a:ea typeface="+mn-ea"/>
                <a:cs typeface="+mn-cs"/>
              </a:rPr>
              <a:t>to return its area and </a:t>
            </a:r>
            <a:r>
              <a:rPr lang="en-US" sz="1200" b="1" i="0" kern="1200" dirty="0">
                <a:solidFill>
                  <a:schemeClr val="tx1"/>
                </a:solidFill>
                <a:effectLst/>
                <a:latin typeface="+mn-lt"/>
                <a:ea typeface="+mn-ea"/>
                <a:cs typeface="+mn-cs"/>
              </a:rPr>
              <a:t>getPerimeter() </a:t>
            </a:r>
            <a:r>
              <a:rPr lang="en-US" sz="1200" b="0" i="0" kern="1200" dirty="0">
                <a:solidFill>
                  <a:schemeClr val="tx1"/>
                </a:solidFill>
                <a:effectLst/>
                <a:latin typeface="+mn-lt"/>
                <a:ea typeface="+mn-ea"/>
                <a:cs typeface="+mn-cs"/>
              </a:rPr>
              <a:t>to return its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perimeter. You may also define the </a:t>
            </a:r>
            <a:r>
              <a:rPr lang="en-US" sz="1200" b="1" i="0" kern="1200" dirty="0" err="1">
                <a:solidFill>
                  <a:schemeClr val="tx1"/>
                </a:solidFill>
                <a:effectLst/>
                <a:latin typeface="+mn-lt"/>
                <a:ea typeface="+mn-ea"/>
                <a:cs typeface="+mn-cs"/>
              </a:rPr>
              <a:t>setRadius</a:t>
            </a:r>
            <a:r>
              <a:rPr lang="en-US" sz="1200" b="1" i="0" kern="1200" dirty="0">
                <a:solidFill>
                  <a:schemeClr val="tx1"/>
                </a:solidFill>
                <a:effectLst/>
                <a:latin typeface="+mn-lt"/>
                <a:ea typeface="+mn-ea"/>
                <a:cs typeface="+mn-cs"/>
              </a:rPr>
              <a:t>(radius) </a:t>
            </a:r>
            <a:r>
              <a:rPr lang="en-US" sz="1200" b="0" i="0" kern="1200" dirty="0">
                <a:solidFill>
                  <a:schemeClr val="tx1"/>
                </a:solidFill>
                <a:effectLst/>
                <a:latin typeface="+mn-lt"/>
                <a:ea typeface="+mn-ea"/>
                <a:cs typeface="+mn-cs"/>
              </a:rPr>
              <a:t>method. A circle object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can invoke this method to change its radius.</a:t>
            </a:r>
            <a:r>
              <a:rPr lang="en-US" dirty="0"/>
              <a:t> </a:t>
            </a:r>
            <a:br>
              <a:rPr lang="en-US" dirty="0"/>
            </a:b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7</a:t>
            </a:fld>
            <a:endParaRPr lang="en-US"/>
          </a:p>
        </p:txBody>
      </p:sp>
    </p:spTree>
    <p:extLst>
      <p:ext uri="{BB962C8B-B14F-4D97-AF65-F5344CB8AC3E}">
        <p14:creationId xmlns:p14="http://schemas.microsoft.com/office/powerpoint/2010/main" val="1745032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9</a:t>
            </a:fld>
            <a:endParaRPr lang="en-US"/>
          </a:p>
        </p:txBody>
      </p:sp>
    </p:spTree>
    <p:extLst>
      <p:ext uri="{BB962C8B-B14F-4D97-AF65-F5344CB8AC3E}">
        <p14:creationId xmlns:p14="http://schemas.microsoft.com/office/powerpoint/2010/main" val="3287005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program contains two classes. The first of these, </a:t>
            </a:r>
            <a:r>
              <a:rPr lang="en-US" sz="1200" b="1" i="0" kern="1200" dirty="0" err="1">
                <a:solidFill>
                  <a:schemeClr val="tx1"/>
                </a:solidFill>
                <a:effectLst/>
                <a:latin typeface="+mn-lt"/>
                <a:ea typeface="+mn-ea"/>
                <a:cs typeface="+mn-cs"/>
              </a:rPr>
              <a:t>TestCircle</a:t>
            </a:r>
            <a:r>
              <a:rPr lang="en-US" sz="1200" b="0" i="0" kern="1200" dirty="0">
                <a:solidFill>
                  <a:schemeClr val="tx1"/>
                </a:solidFill>
                <a:effectLst/>
                <a:latin typeface="+mn-lt"/>
                <a:ea typeface="+mn-ea"/>
                <a:cs typeface="+mn-cs"/>
              </a:rPr>
              <a:t>, is the main class. Its sole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purpose is to test the second class, </a:t>
            </a:r>
            <a:r>
              <a:rPr lang="en-US" sz="1200" b="1" i="0" kern="1200" dirty="0">
                <a:solidFill>
                  <a:schemeClr val="tx1"/>
                </a:solidFill>
                <a:effectLst/>
                <a:latin typeface="+mn-lt"/>
                <a:ea typeface="+mn-ea"/>
                <a:cs typeface="+mn-cs"/>
              </a:rPr>
              <a:t>Circle</a:t>
            </a:r>
            <a:r>
              <a:rPr lang="en-US" sz="1200" b="0" i="0" kern="1200" dirty="0">
                <a:solidFill>
                  <a:schemeClr val="tx1"/>
                </a:solidFill>
                <a:effectLst/>
                <a:latin typeface="+mn-lt"/>
                <a:ea typeface="+mn-ea"/>
                <a:cs typeface="+mn-cs"/>
              </a:rPr>
              <a:t>. Such a program that uses the class is often referred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to as a </a:t>
            </a:r>
            <a:r>
              <a:rPr lang="en-US" sz="1200" b="0" i="1" kern="1200" dirty="0">
                <a:solidFill>
                  <a:schemeClr val="tx1"/>
                </a:solidFill>
                <a:effectLst/>
                <a:latin typeface="+mn-lt"/>
                <a:ea typeface="+mn-ea"/>
                <a:cs typeface="+mn-cs"/>
              </a:rPr>
              <a:t>client </a:t>
            </a:r>
            <a:r>
              <a:rPr lang="en-US" sz="1200" b="0" i="0" kern="1200" dirty="0">
                <a:solidFill>
                  <a:schemeClr val="tx1"/>
                </a:solidFill>
                <a:effectLst/>
                <a:latin typeface="+mn-lt"/>
                <a:ea typeface="+mn-ea"/>
                <a:cs typeface="+mn-cs"/>
              </a:rPr>
              <a:t>of the class. When you run the program, the Java runtime system invokes the</a:t>
            </a:r>
            <a:br>
              <a:rPr lang="en-US" sz="1200" b="0"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main </a:t>
            </a:r>
            <a:r>
              <a:rPr lang="en-US" sz="1200" b="0" i="0" kern="1200" dirty="0">
                <a:solidFill>
                  <a:schemeClr val="tx1"/>
                </a:solidFill>
                <a:effectLst/>
                <a:latin typeface="+mn-lt"/>
                <a:ea typeface="+mn-ea"/>
                <a:cs typeface="+mn-cs"/>
              </a:rPr>
              <a:t>method in the main class</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13</a:t>
            </a:fld>
            <a:endParaRPr lang="en-US"/>
          </a:p>
        </p:txBody>
      </p:sp>
    </p:spTree>
    <p:extLst>
      <p:ext uri="{BB962C8B-B14F-4D97-AF65-F5344CB8AC3E}">
        <p14:creationId xmlns:p14="http://schemas.microsoft.com/office/powerpoint/2010/main" val="326392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Constructors are a special kind of methods that are invoked to construct objects.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Constructors are used to construct objects.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construct an object from a class, invoke a constructor of the class using the </a:t>
            </a:r>
            <a:r>
              <a:rPr lang="en-US" sz="1200" b="1" i="0"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operator</a:t>
            </a:r>
            <a:r>
              <a:rPr lang="en-US" dirty="0"/>
              <a:t> </a:t>
            </a:r>
          </a:p>
          <a:p>
            <a:endParaRPr lang="en-US" dirty="0"/>
          </a:p>
          <a:p>
            <a:r>
              <a:rPr lang="en-US" sz="1200" b="0" i="0" kern="1200" dirty="0">
                <a:solidFill>
                  <a:schemeClr val="tx1"/>
                </a:solidFill>
                <a:effectLst/>
                <a:latin typeface="+mn-lt"/>
                <a:ea typeface="+mn-ea"/>
                <a:cs typeface="+mn-cs"/>
              </a:rPr>
              <a:t>A class normally provides a constructor without arguments (e.g., </a:t>
            </a:r>
            <a:r>
              <a:rPr lang="en-US" sz="1200" b="1" i="0" kern="1200" dirty="0">
                <a:solidFill>
                  <a:schemeClr val="tx1"/>
                </a:solidFill>
                <a:effectLst/>
                <a:latin typeface="+mn-lt"/>
                <a:ea typeface="+mn-ea"/>
                <a:cs typeface="+mn-cs"/>
              </a:rPr>
              <a:t>Circle()</a:t>
            </a:r>
            <a:r>
              <a:rPr lang="en-US" sz="1200" b="0" i="0" kern="1200" dirty="0">
                <a:solidFill>
                  <a:schemeClr val="tx1"/>
                </a:solidFill>
                <a:effectLst/>
                <a:latin typeface="+mn-lt"/>
                <a:ea typeface="+mn-ea"/>
                <a:cs typeface="+mn-cs"/>
              </a:rPr>
              <a:t>). Such a constructor is referred to as a </a:t>
            </a:r>
            <a:r>
              <a:rPr lang="en-US" sz="1200" b="0" i="1" kern="1200" dirty="0">
                <a:solidFill>
                  <a:schemeClr val="tx1"/>
                </a:solidFill>
                <a:effectLst/>
                <a:latin typeface="+mn-lt"/>
                <a:ea typeface="+mn-ea"/>
                <a:cs typeface="+mn-cs"/>
              </a:rPr>
              <a:t>no-</a:t>
            </a:r>
            <a:r>
              <a:rPr lang="en-US" sz="1200" b="0" i="1" kern="1200" dirty="0" err="1">
                <a:solidFill>
                  <a:schemeClr val="tx1"/>
                </a:solidFill>
                <a:effectLst/>
                <a:latin typeface="+mn-lt"/>
                <a:ea typeface="+mn-ea"/>
                <a:cs typeface="+mn-cs"/>
              </a:rPr>
              <a:t>arg</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or </a:t>
            </a:r>
            <a:r>
              <a:rPr lang="en-US" sz="1200" b="0" i="1" kern="1200" dirty="0">
                <a:solidFill>
                  <a:schemeClr val="tx1"/>
                </a:solidFill>
                <a:effectLst/>
                <a:latin typeface="+mn-lt"/>
                <a:ea typeface="+mn-ea"/>
                <a:cs typeface="+mn-cs"/>
              </a:rPr>
              <a:t>no-argument constructor</a:t>
            </a:r>
            <a:r>
              <a:rPr lang="en-US" dirty="0"/>
              <a:t> </a:t>
            </a:r>
            <a:br>
              <a:rPr lang="en-US" dirty="0"/>
            </a:br>
            <a:br>
              <a:rPr lang="en-US" dirty="0"/>
            </a:br>
            <a:endParaRPr lang="en-US" dirty="0"/>
          </a:p>
          <a:p>
            <a:r>
              <a:rPr lang="en-US" dirty="0"/>
              <a:t>Constructor is a block of code that initializes the newly created object.</a:t>
            </a:r>
          </a:p>
          <a:p>
            <a:r>
              <a:rPr lang="en-US" dirty="0"/>
              <a:t>Constructor has same name as the class and looks like this in a java code.</a:t>
            </a:r>
          </a:p>
          <a:p>
            <a:endParaRPr lang="en-US" dirty="0"/>
          </a:p>
          <a:p>
            <a:endParaRPr lang="en-US" dirty="0"/>
          </a:p>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constructor </a:t>
            </a:r>
            <a:r>
              <a:rPr lang="en-US" sz="1200" b="0" i="0" kern="1200" dirty="0">
                <a:solidFill>
                  <a:schemeClr val="tx1"/>
                </a:solidFill>
                <a:effectLst/>
                <a:latin typeface="+mn-lt"/>
                <a:ea typeface="+mn-ea"/>
                <a:cs typeface="+mn-cs"/>
              </a:rPr>
              <a:t>initializes an object immediately upon creation. It has the same name as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class in which it resides and is syntactically similar to a method. Once defined, the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constructor is automatically called when the object is created, before the </a:t>
            </a:r>
            <a:r>
              <a:rPr lang="en-US" sz="1200" b="1" i="0" kern="1200" dirty="0">
                <a:solidFill>
                  <a:schemeClr val="tx1"/>
                </a:solidFill>
                <a:effectLst/>
                <a:latin typeface="+mn-lt"/>
                <a:ea typeface="+mn-ea"/>
                <a:cs typeface="+mn-cs"/>
              </a:rPr>
              <a:t>new </a:t>
            </a:r>
            <a:r>
              <a:rPr lang="en-US" sz="1200" b="0" i="0" kern="1200" dirty="0">
                <a:solidFill>
                  <a:schemeClr val="tx1"/>
                </a:solidFill>
                <a:effectLst/>
                <a:latin typeface="+mn-lt"/>
                <a:ea typeface="+mn-ea"/>
                <a:cs typeface="+mn-cs"/>
              </a:rPr>
              <a:t>operator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completes.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17</a:t>
            </a:fld>
            <a:endParaRPr lang="en-US"/>
          </a:p>
        </p:txBody>
      </p:sp>
    </p:spTree>
    <p:extLst>
      <p:ext uri="{BB962C8B-B14F-4D97-AF65-F5344CB8AC3E}">
        <p14:creationId xmlns:p14="http://schemas.microsoft.com/office/powerpoint/2010/main" val="2279637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19</a:t>
            </a:fld>
            <a:endParaRPr lang="en-US"/>
          </a:p>
        </p:txBody>
      </p:sp>
    </p:spTree>
    <p:extLst>
      <p:ext uri="{BB962C8B-B14F-4D97-AF65-F5344CB8AC3E}">
        <p14:creationId xmlns:p14="http://schemas.microsoft.com/office/powerpoint/2010/main" val="766164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Every variable represents a memory location that holds a value. When you declare a variable,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you are telling the compiler what type of value the variable can hold. For a variable of a primitive type, the value is of the primitive type. For a variable of a reference type, the value is 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reference to where an object is located. For example, as shown in Figure 9.7, the value of </a:t>
            </a:r>
            <a:r>
              <a:rPr lang="en-US" sz="1200" b="1" i="0" kern="1200" dirty="0">
                <a:solidFill>
                  <a:schemeClr val="tx1"/>
                </a:solidFill>
                <a:effectLst/>
                <a:latin typeface="+mn-lt"/>
                <a:ea typeface="+mn-ea"/>
                <a:cs typeface="+mn-cs"/>
              </a:rPr>
              <a:t>int</a:t>
            </a:r>
            <a:br>
              <a:rPr lang="en-US" sz="1200" b="1"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variable </a:t>
            </a:r>
            <a:r>
              <a:rPr lang="en-US" sz="1200" b="1" i="0" kern="1200" dirty="0" err="1">
                <a:solidFill>
                  <a:schemeClr val="tx1"/>
                </a:solidFill>
                <a:effectLst/>
                <a:latin typeface="+mn-lt"/>
                <a:ea typeface="+mn-ea"/>
                <a:cs typeface="+mn-cs"/>
              </a:rPr>
              <a:t>i</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a:t>
            </a:r>
            <a:r>
              <a:rPr lang="en-US" sz="1200" b="1" i="0" kern="1200" dirty="0">
                <a:solidFill>
                  <a:schemeClr val="tx1"/>
                </a:solidFill>
                <a:effectLst/>
                <a:latin typeface="+mn-lt"/>
                <a:ea typeface="+mn-ea"/>
                <a:cs typeface="+mn-cs"/>
              </a:rPr>
              <a:t>int </a:t>
            </a:r>
            <a:r>
              <a:rPr lang="en-US" sz="1200" b="0" i="0" kern="1200" dirty="0">
                <a:solidFill>
                  <a:schemeClr val="tx1"/>
                </a:solidFill>
                <a:effectLst/>
                <a:latin typeface="+mn-lt"/>
                <a:ea typeface="+mn-ea"/>
                <a:cs typeface="+mn-cs"/>
              </a:rPr>
              <a:t>value </a:t>
            </a:r>
            <a:r>
              <a:rPr lang="en-US" sz="1200" b="1" i="0"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and the value of </a:t>
            </a:r>
            <a:r>
              <a:rPr lang="en-US" sz="1200" b="1" i="0" kern="1200" dirty="0">
                <a:solidFill>
                  <a:schemeClr val="tx1"/>
                </a:solidFill>
                <a:effectLst/>
                <a:latin typeface="+mn-lt"/>
                <a:ea typeface="+mn-ea"/>
                <a:cs typeface="+mn-cs"/>
              </a:rPr>
              <a:t>Circle </a:t>
            </a:r>
            <a:r>
              <a:rPr lang="en-US" sz="1200" b="0" i="0" kern="1200" dirty="0">
                <a:solidFill>
                  <a:schemeClr val="tx1"/>
                </a:solidFill>
                <a:effectLst/>
                <a:latin typeface="+mn-lt"/>
                <a:ea typeface="+mn-ea"/>
                <a:cs typeface="+mn-cs"/>
              </a:rPr>
              <a:t>object </a:t>
            </a:r>
            <a:r>
              <a:rPr lang="en-US" sz="1200" b="1" i="0" kern="1200" dirty="0">
                <a:solidFill>
                  <a:schemeClr val="tx1"/>
                </a:solidFill>
                <a:effectLst/>
                <a:latin typeface="+mn-lt"/>
                <a:ea typeface="+mn-ea"/>
                <a:cs typeface="+mn-cs"/>
              </a:rPr>
              <a:t>c </a:t>
            </a:r>
            <a:r>
              <a:rPr lang="en-US" sz="1200" b="0" i="0" kern="1200" dirty="0">
                <a:solidFill>
                  <a:schemeClr val="tx1"/>
                </a:solidFill>
                <a:effectLst/>
                <a:latin typeface="+mn-lt"/>
                <a:ea typeface="+mn-ea"/>
                <a:cs typeface="+mn-cs"/>
              </a:rPr>
              <a:t>holds a reference to where the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contents of the </a:t>
            </a:r>
            <a:r>
              <a:rPr lang="en-US" sz="1200" b="1" i="0" kern="1200" dirty="0">
                <a:solidFill>
                  <a:schemeClr val="tx1"/>
                </a:solidFill>
                <a:effectLst/>
                <a:latin typeface="+mn-lt"/>
                <a:ea typeface="+mn-ea"/>
                <a:cs typeface="+mn-cs"/>
              </a:rPr>
              <a:t>Circle </a:t>
            </a:r>
            <a:r>
              <a:rPr lang="en-US" sz="1200" b="0" i="0" kern="1200" dirty="0">
                <a:solidFill>
                  <a:schemeClr val="tx1"/>
                </a:solidFill>
                <a:effectLst/>
                <a:latin typeface="+mn-lt"/>
                <a:ea typeface="+mn-ea"/>
                <a:cs typeface="+mn-cs"/>
              </a:rPr>
              <a:t>object are stored in memory.</a:t>
            </a:r>
            <a:r>
              <a:rPr lang="en-US" dirty="0"/>
              <a:t> </a:t>
            </a:r>
            <a:br>
              <a:rPr lang="en-US" dirty="0"/>
            </a:br>
            <a:endParaRPr lang="en-US" dirty="0"/>
          </a:p>
        </p:txBody>
      </p:sp>
      <p:sp>
        <p:nvSpPr>
          <p:cNvPr id="4" name="Slide Number Placeholder 3"/>
          <p:cNvSpPr>
            <a:spLocks noGrp="1"/>
          </p:cNvSpPr>
          <p:nvPr>
            <p:ph type="sldNum" sz="quarter" idx="10"/>
          </p:nvPr>
        </p:nvSpPr>
        <p:spPr/>
        <p:txBody>
          <a:bodyPr/>
          <a:lstStyle/>
          <a:p>
            <a:fld id="{06DE6E4C-9EFA-43D4-A466-27E605DE36D5}" type="slidenum">
              <a:rPr lang="en-US" smtClean="0"/>
              <a:t>25</a:t>
            </a:fld>
            <a:endParaRPr lang="en-US"/>
          </a:p>
        </p:txBody>
      </p:sp>
    </p:spTree>
    <p:extLst>
      <p:ext uri="{BB962C8B-B14F-4D97-AF65-F5344CB8AC3E}">
        <p14:creationId xmlns:p14="http://schemas.microsoft.com/office/powerpoint/2010/main" val="2333884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visibility modifier specifies how data fields and methods in a class can be accessed from</a:t>
            </a:r>
          </a:p>
          <a:p>
            <a:r>
              <a:rPr lang="en-US" dirty="0"/>
              <a:t>outside the class. There is no restriction on accessing data fields and methods from inside the</a:t>
            </a:r>
          </a:p>
          <a:p>
            <a:r>
              <a:rPr lang="en-US" dirty="0"/>
              <a:t>class. </a:t>
            </a:r>
          </a:p>
        </p:txBody>
      </p:sp>
      <p:sp>
        <p:nvSpPr>
          <p:cNvPr id="4" name="Slide Number Placeholder 3"/>
          <p:cNvSpPr>
            <a:spLocks noGrp="1"/>
          </p:cNvSpPr>
          <p:nvPr>
            <p:ph type="sldNum" sz="quarter" idx="10"/>
          </p:nvPr>
        </p:nvSpPr>
        <p:spPr/>
        <p:txBody>
          <a:bodyPr/>
          <a:lstStyle/>
          <a:p>
            <a:fld id="{06DE6E4C-9EFA-43D4-A466-27E605DE36D5}" type="slidenum">
              <a:rPr lang="en-US" smtClean="0"/>
              <a:t>26</a:t>
            </a:fld>
            <a:endParaRPr lang="en-US"/>
          </a:p>
        </p:txBody>
      </p:sp>
    </p:spTree>
    <p:extLst>
      <p:ext uri="{BB962C8B-B14F-4D97-AF65-F5344CB8AC3E}">
        <p14:creationId xmlns:p14="http://schemas.microsoft.com/office/powerpoint/2010/main" val="226709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67144"/>
            <a:ext cx="7772400" cy="660255"/>
          </a:xfrm>
          <a:noFill/>
        </p:spPr>
        <p:txBody>
          <a:bodyPr anchor="b"/>
          <a:lstStyle>
            <a:lvl1pPr algn="l">
              <a:defRPr sz="2800" b="1">
                <a:solidFill>
                  <a:srgbClr val="56A67B"/>
                </a:solidFill>
              </a:defRPr>
            </a:lvl1pPr>
          </a:lstStyle>
          <a:p>
            <a:r>
              <a:rPr lang="en-US" dirty="0"/>
              <a:t>Chapter</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15D-4E99-42B8-B1B4-4F7FEE987B9B}" type="slidenum">
              <a:rPr lang="en-US" smtClean="0"/>
              <a:t>‹#›</a:t>
            </a:fld>
            <a:endParaRPr lang="en-US"/>
          </a:p>
        </p:txBody>
      </p:sp>
      <p:sp>
        <p:nvSpPr>
          <p:cNvPr id="7" name="TextBox 6"/>
          <p:cNvSpPr txBox="1"/>
          <p:nvPr userDrawn="1"/>
        </p:nvSpPr>
        <p:spPr>
          <a:xfrm>
            <a:off x="685800" y="1320583"/>
            <a:ext cx="7886700" cy="584775"/>
          </a:xfrm>
          <a:prstGeom prst="rect">
            <a:avLst/>
          </a:prstGeom>
          <a:noFill/>
        </p:spPr>
        <p:txBody>
          <a:bodyPr wrap="square" rtlCol="0">
            <a:spAutoFit/>
          </a:bodyPr>
          <a:lstStyle/>
          <a:p>
            <a:r>
              <a:rPr lang="en-US" sz="3200" b="1" dirty="0">
                <a:latin typeface="Garamond" panose="02020404030301010803" pitchFamily="18" charset="0"/>
              </a:rPr>
              <a:t>ICS108 Object-Oriented Programming</a:t>
            </a:r>
          </a:p>
        </p:txBody>
      </p:sp>
      <p:cxnSp>
        <p:nvCxnSpPr>
          <p:cNvPr id="11" name="Straight Connector 10"/>
          <p:cNvCxnSpPr/>
          <p:nvPr userDrawn="1"/>
        </p:nvCxnSpPr>
        <p:spPr>
          <a:xfrm>
            <a:off x="685800" y="2909455"/>
            <a:ext cx="782955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1763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886538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506715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31016769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921254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67144"/>
            <a:ext cx="7772400" cy="660255"/>
          </a:xfrm>
          <a:noFill/>
        </p:spPr>
        <p:txBody>
          <a:bodyPr anchor="b"/>
          <a:lstStyle>
            <a:lvl1pPr algn="l">
              <a:defRPr sz="2800" b="1">
                <a:solidFill>
                  <a:schemeClr val="accent6">
                    <a:lumMod val="50000"/>
                  </a:schemeClr>
                </a:solidFill>
              </a:defRPr>
            </a:lvl1pPr>
          </a:lstStyle>
          <a:p>
            <a:r>
              <a:rPr lang="en-US" dirty="0"/>
              <a:t>Chapter</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9AE015D-4E99-42B8-B1B4-4F7FEE987B9B}" type="slidenum">
              <a:rPr lang="en-US" smtClean="0"/>
              <a:t>‹#›</a:t>
            </a:fld>
            <a:endParaRPr lang="en-US"/>
          </a:p>
        </p:txBody>
      </p:sp>
      <p:cxnSp>
        <p:nvCxnSpPr>
          <p:cNvPr id="11" name="Straight Connector 10"/>
          <p:cNvCxnSpPr/>
          <p:nvPr userDrawn="1"/>
        </p:nvCxnSpPr>
        <p:spPr>
          <a:xfrm>
            <a:off x="685800" y="2909455"/>
            <a:ext cx="782955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8971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82" y="932873"/>
            <a:ext cx="8543637" cy="5427356"/>
          </a:xfrm>
        </p:spPr>
        <p:txBody>
          <a:bodyPr>
            <a:normAutofit/>
          </a:bodyPr>
          <a:lstStyle>
            <a:lvl1pPr>
              <a:spcBef>
                <a:spcPts val="1200"/>
              </a:spcBef>
              <a:buClr>
                <a:srgbClr val="1A864B"/>
              </a:buClr>
              <a:defRPr sz="2400" b="1">
                <a:latin typeface="Garamond" panose="02020404030301010803" pitchFamily="18" charset="0"/>
              </a:defRPr>
            </a:lvl1pPr>
            <a:lvl2pPr>
              <a:spcBef>
                <a:spcPts val="1200"/>
              </a:spcBef>
              <a:buClr>
                <a:srgbClr val="1A864B"/>
              </a:buClr>
              <a:defRPr sz="2400" b="0">
                <a:latin typeface="Times New Roman" panose="02020603050405020304" pitchFamily="18" charset="0"/>
                <a:cs typeface="Times New Roman" panose="02020603050405020304" pitchFamily="18" charset="0"/>
              </a:defRPr>
            </a:lvl2pPr>
            <a:lvl3pPr>
              <a:spcBef>
                <a:spcPts val="1200"/>
              </a:spcBef>
              <a:buClr>
                <a:srgbClr val="1A864B"/>
              </a:buClr>
              <a:defRPr sz="2000" b="0">
                <a:latin typeface="Times New Roman" panose="02020603050405020304" pitchFamily="18" charset="0"/>
                <a:cs typeface="Times New Roman" panose="02020603050405020304" pitchFamily="18" charset="0"/>
              </a:defRPr>
            </a:lvl3pPr>
            <a:lvl4pPr>
              <a:spcBef>
                <a:spcPts val="1200"/>
              </a:spcBef>
              <a:buClr>
                <a:srgbClr val="1A864B"/>
              </a:buClr>
              <a:defRPr sz="1800" b="0">
                <a:latin typeface="Times New Roman" panose="02020603050405020304" pitchFamily="18" charset="0"/>
                <a:cs typeface="Times New Roman" panose="02020603050405020304" pitchFamily="18" charset="0"/>
              </a:defRPr>
            </a:lvl4pPr>
            <a:lvl5pPr>
              <a:spcBef>
                <a:spcPts val="1200"/>
              </a:spcBef>
              <a:buClr>
                <a:srgbClr val="1A864B"/>
              </a:buClr>
              <a:defRPr sz="1800" b="0">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ctrTitle" hasCustomPrompt="1"/>
          </p:nvPr>
        </p:nvSpPr>
        <p:spPr>
          <a:xfrm>
            <a:off x="314469" y="221673"/>
            <a:ext cx="8515062" cy="566088"/>
          </a:xfrm>
          <a:solidFill>
            <a:srgbClr val="F1F7F4"/>
          </a:solidFill>
        </p:spPr>
        <p:txBody>
          <a:bodyPr anchor="b"/>
          <a:lstStyle>
            <a:lvl1pPr algn="l">
              <a:defRPr sz="3200" b="1">
                <a:solidFill>
                  <a:schemeClr val="tx1"/>
                </a:solidFill>
              </a:defRPr>
            </a:lvl1pPr>
          </a:lstStyle>
          <a:p>
            <a:r>
              <a:rPr lang="en-US" dirty="0"/>
              <a:t>Chapter</a:t>
            </a:r>
          </a:p>
        </p:txBody>
      </p:sp>
      <p:cxnSp>
        <p:nvCxnSpPr>
          <p:cNvPr id="9" name="Straight Connector 8"/>
          <p:cNvCxnSpPr/>
          <p:nvPr userDrawn="1"/>
        </p:nvCxnSpPr>
        <p:spPr>
          <a:xfrm>
            <a:off x="300182" y="888491"/>
            <a:ext cx="8543637" cy="0"/>
          </a:xfrm>
          <a:prstGeom prst="lin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sp>
        <p:nvSpPr>
          <p:cNvPr id="16" name="TextBox 15"/>
          <p:cNvSpPr txBox="1"/>
          <p:nvPr userDrawn="1"/>
        </p:nvSpPr>
        <p:spPr>
          <a:xfrm>
            <a:off x="1782619" y="6460960"/>
            <a:ext cx="5577840" cy="338554"/>
          </a:xfrm>
          <a:prstGeom prst="rect">
            <a:avLst/>
          </a:prstGeom>
          <a:solidFill>
            <a:srgbClr val="F1F7F4"/>
          </a:solidFill>
        </p:spPr>
        <p:txBody>
          <a:bodyPr wrap="square" rtlCol="0">
            <a:spAutoFit/>
          </a:bodyPr>
          <a:lstStyle/>
          <a:p>
            <a:pPr algn="ctr"/>
            <a:r>
              <a:rPr lang="en-US" sz="1600" dirty="0">
                <a:latin typeface="Garamond" panose="02020404030301010803" pitchFamily="18" charset="0"/>
              </a:rPr>
              <a:t>ICS108 Object-Oriented Programming:</a:t>
            </a:r>
            <a:r>
              <a:rPr lang="en-US" sz="1600" baseline="0" dirty="0">
                <a:latin typeface="Garamond" panose="02020404030301010803" pitchFamily="18" charset="0"/>
              </a:rPr>
              <a:t> Chapter 09</a:t>
            </a:r>
            <a:r>
              <a:rPr lang="en-US" sz="1600" dirty="0">
                <a:latin typeface="Garamond" panose="02020404030301010803" pitchFamily="18" charset="0"/>
              </a:rPr>
              <a:t> </a:t>
            </a:r>
          </a:p>
        </p:txBody>
      </p:sp>
      <p:sp>
        <p:nvSpPr>
          <p:cNvPr id="17" name="TextBox 16"/>
          <p:cNvSpPr txBox="1"/>
          <p:nvPr userDrawn="1"/>
        </p:nvSpPr>
        <p:spPr>
          <a:xfrm>
            <a:off x="9233" y="6460960"/>
            <a:ext cx="1737360" cy="338554"/>
          </a:xfrm>
          <a:prstGeom prst="rect">
            <a:avLst/>
          </a:prstGeom>
          <a:solidFill>
            <a:srgbClr val="F1F7F4"/>
          </a:solidFill>
        </p:spPr>
        <p:txBody>
          <a:bodyPr wrap="square" rtlCol="0">
            <a:spAutoFit/>
          </a:bodyPr>
          <a:lstStyle/>
          <a:p>
            <a:r>
              <a:rPr lang="en-US" sz="1600" dirty="0">
                <a:latin typeface="Garamond" panose="02020404030301010803" pitchFamily="18" charset="0"/>
              </a:rPr>
              <a:t>Module 05</a:t>
            </a:r>
          </a:p>
        </p:txBody>
      </p:sp>
      <p:sp>
        <p:nvSpPr>
          <p:cNvPr id="20" name="Slide Number Placeholder 19"/>
          <p:cNvSpPr>
            <a:spLocks noGrp="1"/>
          </p:cNvSpPr>
          <p:nvPr>
            <p:ph type="sldNum" sz="quarter" idx="12"/>
          </p:nvPr>
        </p:nvSpPr>
        <p:spPr>
          <a:xfrm>
            <a:off x="7394576" y="6460960"/>
            <a:ext cx="1737360" cy="338328"/>
          </a:xfrm>
          <a:solidFill>
            <a:srgbClr val="F1F7F4"/>
          </a:solidFill>
        </p:spPr>
        <p:txBody>
          <a:bodyPr/>
          <a:lstStyle>
            <a:lvl1pPr algn="ctr">
              <a:defRPr sz="1600">
                <a:latin typeface="Garamond" panose="02020404030301010803" pitchFamily="18" charset="0"/>
              </a:defRPr>
            </a:lvl1pPr>
          </a:lstStyle>
          <a:p>
            <a:fld id="{99AE015D-4E99-42B8-B1B4-4F7FEE987B9B}" type="slidenum">
              <a:rPr lang="en-US" smtClean="0"/>
              <a:pPr/>
              <a:t>‹#›</a:t>
            </a:fld>
            <a:endParaRPr lang="en-US"/>
          </a:p>
        </p:txBody>
      </p:sp>
    </p:spTree>
    <p:extLst>
      <p:ext uri="{BB962C8B-B14F-4D97-AF65-F5344CB8AC3E}">
        <p14:creationId xmlns:p14="http://schemas.microsoft.com/office/powerpoint/2010/main" val="515385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182" y="932873"/>
            <a:ext cx="8543637" cy="5427356"/>
          </a:xfrm>
        </p:spPr>
        <p:txBody>
          <a:bodyPr>
            <a:normAutofit/>
          </a:bodyPr>
          <a:lstStyle>
            <a:lvl1pPr>
              <a:spcBef>
                <a:spcPts val="1200"/>
              </a:spcBef>
              <a:buClr>
                <a:srgbClr val="1A864B"/>
              </a:buClr>
              <a:defRPr sz="2400" b="1">
                <a:latin typeface="Garamond" panose="02020404030301010803" pitchFamily="18" charset="0"/>
              </a:defRPr>
            </a:lvl1pPr>
            <a:lvl2pPr>
              <a:spcBef>
                <a:spcPts val="1200"/>
              </a:spcBef>
              <a:buClr>
                <a:srgbClr val="1A864B"/>
              </a:buClr>
              <a:defRPr sz="2400" b="0">
                <a:latin typeface="Times New Roman" panose="02020603050405020304" pitchFamily="18" charset="0"/>
                <a:cs typeface="Times New Roman" panose="02020603050405020304" pitchFamily="18" charset="0"/>
              </a:defRPr>
            </a:lvl2pPr>
            <a:lvl3pPr>
              <a:spcBef>
                <a:spcPts val="1200"/>
              </a:spcBef>
              <a:buClr>
                <a:srgbClr val="1A864B"/>
              </a:buClr>
              <a:defRPr sz="2000" b="0">
                <a:latin typeface="Times New Roman" panose="02020603050405020304" pitchFamily="18" charset="0"/>
                <a:cs typeface="Times New Roman" panose="02020603050405020304" pitchFamily="18" charset="0"/>
              </a:defRPr>
            </a:lvl3pPr>
            <a:lvl4pPr>
              <a:spcBef>
                <a:spcPts val="1200"/>
              </a:spcBef>
              <a:buClr>
                <a:srgbClr val="1A864B"/>
              </a:buClr>
              <a:defRPr sz="1800" b="0">
                <a:latin typeface="Times New Roman" panose="02020603050405020304" pitchFamily="18" charset="0"/>
                <a:cs typeface="Times New Roman" panose="02020603050405020304" pitchFamily="18" charset="0"/>
              </a:defRPr>
            </a:lvl4pPr>
            <a:lvl5pPr>
              <a:spcBef>
                <a:spcPts val="1200"/>
              </a:spcBef>
              <a:buClr>
                <a:srgbClr val="1A864B"/>
              </a:buClr>
              <a:defRPr sz="1800" b="0">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ctrTitle" hasCustomPrompt="1"/>
          </p:nvPr>
        </p:nvSpPr>
        <p:spPr>
          <a:xfrm>
            <a:off x="314469" y="221673"/>
            <a:ext cx="8515062" cy="566088"/>
          </a:xfrm>
          <a:solidFill>
            <a:srgbClr val="F1F7F4"/>
          </a:solidFill>
        </p:spPr>
        <p:txBody>
          <a:bodyPr anchor="b"/>
          <a:lstStyle>
            <a:lvl1pPr algn="l">
              <a:defRPr sz="3200" b="1">
                <a:solidFill>
                  <a:schemeClr val="tx1"/>
                </a:solidFill>
              </a:defRPr>
            </a:lvl1pPr>
          </a:lstStyle>
          <a:p>
            <a:r>
              <a:rPr lang="en-US" dirty="0"/>
              <a:t>Chapter</a:t>
            </a:r>
          </a:p>
        </p:txBody>
      </p:sp>
      <p:cxnSp>
        <p:nvCxnSpPr>
          <p:cNvPr id="9" name="Straight Connector 8"/>
          <p:cNvCxnSpPr/>
          <p:nvPr userDrawn="1"/>
        </p:nvCxnSpPr>
        <p:spPr>
          <a:xfrm>
            <a:off x="300182" y="888491"/>
            <a:ext cx="8543637" cy="0"/>
          </a:xfrm>
          <a:prstGeom prst="lin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cxnSp>
      <p:sp>
        <p:nvSpPr>
          <p:cNvPr id="16" name="TextBox 15"/>
          <p:cNvSpPr txBox="1"/>
          <p:nvPr userDrawn="1"/>
        </p:nvSpPr>
        <p:spPr>
          <a:xfrm>
            <a:off x="1782619" y="6460960"/>
            <a:ext cx="5577840" cy="338554"/>
          </a:xfrm>
          <a:prstGeom prst="rect">
            <a:avLst/>
          </a:prstGeom>
          <a:solidFill>
            <a:srgbClr val="F1F7F4"/>
          </a:solidFill>
        </p:spPr>
        <p:txBody>
          <a:bodyPr wrap="square" rtlCol="0">
            <a:spAutoFit/>
          </a:bodyPr>
          <a:lstStyle/>
          <a:p>
            <a:pPr algn="ctr"/>
            <a:r>
              <a:rPr lang="en-US" sz="1600" dirty="0">
                <a:latin typeface="Garamond" panose="02020404030301010803" pitchFamily="18" charset="0"/>
              </a:rPr>
              <a:t>ICS108 Object-Oriented Programming:</a:t>
            </a:r>
            <a:r>
              <a:rPr lang="en-US" sz="1600" baseline="0" dirty="0">
                <a:latin typeface="Garamond" panose="02020404030301010803" pitchFamily="18" charset="0"/>
              </a:rPr>
              <a:t> Chapter 09</a:t>
            </a:r>
            <a:r>
              <a:rPr lang="en-US" sz="1600" dirty="0">
                <a:latin typeface="Garamond" panose="02020404030301010803" pitchFamily="18" charset="0"/>
              </a:rPr>
              <a:t> </a:t>
            </a:r>
          </a:p>
        </p:txBody>
      </p:sp>
      <p:sp>
        <p:nvSpPr>
          <p:cNvPr id="17" name="TextBox 16"/>
          <p:cNvSpPr txBox="1"/>
          <p:nvPr userDrawn="1"/>
        </p:nvSpPr>
        <p:spPr>
          <a:xfrm>
            <a:off x="9233" y="6460960"/>
            <a:ext cx="1737360" cy="338554"/>
          </a:xfrm>
          <a:prstGeom prst="rect">
            <a:avLst/>
          </a:prstGeom>
          <a:solidFill>
            <a:srgbClr val="F1F7F4"/>
          </a:solidFill>
        </p:spPr>
        <p:txBody>
          <a:bodyPr wrap="square" rtlCol="0">
            <a:spAutoFit/>
          </a:bodyPr>
          <a:lstStyle/>
          <a:p>
            <a:r>
              <a:rPr lang="en-US" sz="1600" dirty="0">
                <a:latin typeface="Garamond" panose="02020404030301010803" pitchFamily="18" charset="0"/>
              </a:rPr>
              <a:t>Lecture 10</a:t>
            </a:r>
          </a:p>
        </p:txBody>
      </p:sp>
      <p:sp>
        <p:nvSpPr>
          <p:cNvPr id="20" name="Slide Number Placeholder 19"/>
          <p:cNvSpPr>
            <a:spLocks noGrp="1"/>
          </p:cNvSpPr>
          <p:nvPr>
            <p:ph type="sldNum" sz="quarter" idx="12"/>
          </p:nvPr>
        </p:nvSpPr>
        <p:spPr>
          <a:xfrm>
            <a:off x="7394576" y="6460960"/>
            <a:ext cx="1737360" cy="338328"/>
          </a:xfrm>
          <a:solidFill>
            <a:srgbClr val="F1F7F4"/>
          </a:solidFill>
        </p:spPr>
        <p:txBody>
          <a:bodyPr/>
          <a:lstStyle>
            <a:lvl1pPr algn="ctr">
              <a:defRPr sz="1600">
                <a:latin typeface="Garamond" panose="02020404030301010803" pitchFamily="18" charset="0"/>
              </a:defRPr>
            </a:lvl1pPr>
          </a:lstStyle>
          <a:p>
            <a:fld id="{99AE015D-4E99-42B8-B1B4-4F7FEE987B9B}" type="slidenum">
              <a:rPr lang="en-US" smtClean="0"/>
              <a:pPr/>
              <a:t>‹#›</a:t>
            </a:fld>
            <a:endParaRPr lang="en-US"/>
          </a:p>
        </p:txBody>
      </p:sp>
    </p:spTree>
    <p:extLst>
      <p:ext uri="{BB962C8B-B14F-4D97-AF65-F5344CB8AC3E}">
        <p14:creationId xmlns:p14="http://schemas.microsoft.com/office/powerpoint/2010/main" val="2291290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087202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052496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384691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1891718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AE015D-4E99-42B8-B1B4-4F7FEE987B9B}" type="slidenum">
              <a:rPr lang="en-US" smtClean="0"/>
              <a:t>‹#›</a:t>
            </a:fld>
            <a:endParaRPr lang="en-US"/>
          </a:p>
        </p:txBody>
      </p:sp>
    </p:spTree>
    <p:extLst>
      <p:ext uri="{BB962C8B-B14F-4D97-AF65-F5344CB8AC3E}">
        <p14:creationId xmlns:p14="http://schemas.microsoft.com/office/powerpoint/2010/main" val="2741437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3563"/>
            <a:ext cx="9144000" cy="623165"/>
          </a:xfrm>
          <a:prstGeom prst="rect">
            <a:avLst/>
          </a:prstGeom>
          <a:solidFill>
            <a:schemeClr val="bg1">
              <a:lumMod val="50000"/>
            </a:schemeClr>
          </a:solidFill>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87927" y="877455"/>
            <a:ext cx="8543637" cy="529950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AE015D-4E99-42B8-B1B4-4F7FEE987B9B}" type="slidenum">
              <a:rPr lang="en-US" smtClean="0"/>
              <a:t>‹#›</a:t>
            </a:fld>
            <a:endParaRPr lang="en-US"/>
          </a:p>
        </p:txBody>
      </p:sp>
    </p:spTree>
    <p:extLst>
      <p:ext uri="{BB962C8B-B14F-4D97-AF65-F5344CB8AC3E}">
        <p14:creationId xmlns:p14="http://schemas.microsoft.com/office/powerpoint/2010/main" val="2412370999"/>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73"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hdr="0" ftr="0" dt="0"/>
  <p:txStyles>
    <p:titleStyle>
      <a:lvl1pPr algn="l" defTabSz="914400" rtl="0" eaLnBrk="1" latinLnBrk="0" hangingPunct="1">
        <a:lnSpc>
          <a:spcPct val="90000"/>
        </a:lnSpc>
        <a:spcBef>
          <a:spcPct val="0"/>
        </a:spcBef>
        <a:buNone/>
        <a:defRPr sz="3600" kern="1200">
          <a:solidFill>
            <a:schemeClr val="bg1"/>
          </a:solidFill>
          <a:latin typeface="Garamond" panose="020204040303010108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9.jpeg"/><Relationship Id="rId4" Type="http://schemas.openxmlformats.org/officeDocument/2006/relationships/diagramQuickStyle" Target="../diagrams/quickStyle1.xml"/><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Module 05: </a:t>
            </a:r>
            <a:r>
              <a:rPr lang="en-US" altLang="en-US" dirty="0"/>
              <a:t>Objects and Classes</a:t>
            </a:r>
            <a:endParaRPr lang="en-US" dirty="0"/>
          </a:p>
        </p:txBody>
      </p:sp>
      <p:sp>
        <p:nvSpPr>
          <p:cNvPr id="3" name="Title 1"/>
          <p:cNvSpPr txBox="1">
            <a:spLocks/>
          </p:cNvSpPr>
          <p:nvPr/>
        </p:nvSpPr>
        <p:spPr>
          <a:xfrm>
            <a:off x="3367232" y="4691998"/>
            <a:ext cx="2466686" cy="660255"/>
          </a:xfrm>
          <a:prstGeom prst="rect">
            <a:avLst/>
          </a:prstGeom>
          <a:solidFill>
            <a:schemeClr val="bg1">
              <a:lumMod val="5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bg1"/>
                </a:solidFill>
                <a:latin typeface="Garamond" panose="02020404030301010803" pitchFamily="18" charset="0"/>
                <a:ea typeface="+mj-ea"/>
                <a:cs typeface="+mj-cs"/>
              </a:defRPr>
            </a:lvl1pPr>
          </a:lstStyle>
          <a:p>
            <a:pPr algn="ctr"/>
            <a:r>
              <a:rPr lang="en-US"/>
              <a:t>Chapter</a:t>
            </a:r>
            <a:r>
              <a:rPr lang="en-US" baseline="0"/>
              <a:t> 9</a:t>
            </a:r>
            <a:endParaRPr lang="en-US" dirty="0"/>
          </a:p>
        </p:txBody>
      </p:sp>
    </p:spTree>
    <p:extLst>
      <p:ext uri="{BB962C8B-B14F-4D97-AF65-F5344CB8AC3E}">
        <p14:creationId xmlns:p14="http://schemas.microsoft.com/office/powerpoint/2010/main" val="4018809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Classes and Objects: Examples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10</a:t>
            </a:fld>
            <a:endParaRPr lang="en-US"/>
          </a:p>
        </p:txBody>
      </p:sp>
      <p:pic>
        <p:nvPicPr>
          <p:cNvPr id="5" name="Picture 4"/>
          <p:cNvPicPr>
            <a:picLocks noChangeAspect="1"/>
          </p:cNvPicPr>
          <p:nvPr/>
        </p:nvPicPr>
        <p:blipFill rotWithShape="1">
          <a:blip r:embed="rId2"/>
          <a:srcRect t="8054" r="509"/>
          <a:stretch/>
        </p:blipFill>
        <p:spPr>
          <a:xfrm>
            <a:off x="27546" y="1076276"/>
            <a:ext cx="5404844" cy="2303162"/>
          </a:xfrm>
          <a:prstGeom prst="rect">
            <a:avLst/>
          </a:prstGeom>
        </p:spPr>
      </p:pic>
      <p:grpSp>
        <p:nvGrpSpPr>
          <p:cNvPr id="6" name="Group 5"/>
          <p:cNvGrpSpPr/>
          <p:nvPr/>
        </p:nvGrpSpPr>
        <p:grpSpPr>
          <a:xfrm>
            <a:off x="3976577" y="2849774"/>
            <a:ext cx="5040607" cy="3488395"/>
            <a:chOff x="314469" y="1074137"/>
            <a:chExt cx="8521961" cy="4754919"/>
          </a:xfrm>
        </p:grpSpPr>
        <p:sp>
          <p:nvSpPr>
            <p:cNvPr id="7" name="Rounded Rectangle 6"/>
            <p:cNvSpPr>
              <a:spLocks noChangeArrowheads="1"/>
            </p:cNvSpPr>
            <p:nvPr/>
          </p:nvSpPr>
          <p:spPr bwMode="auto">
            <a:xfrm>
              <a:off x="6144641" y="4222836"/>
              <a:ext cx="2691789" cy="1606220"/>
            </a:xfrm>
            <a:prstGeom prst="roundRect">
              <a:avLst>
                <a:gd name="adj" fmla="val 16667"/>
              </a:avLst>
            </a:prstGeom>
            <a:ln>
              <a:headEnd/>
              <a:tailEn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none"/>
            <a:lstStyle>
              <a:lvl1pPr>
                <a:spcBef>
                  <a:spcPct val="20000"/>
                </a:spcBef>
                <a:buClr>
                  <a:srgbClr val="009900"/>
                </a:buClr>
                <a:buSzPct val="6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tx1"/>
                </a:buClr>
                <a:buSzPct val="50000"/>
                <a:buFont typeface="Wingdings" panose="05000000000000000000" pitchFamily="2" charset="2"/>
                <a:buChar char="n"/>
                <a:defRPr sz="16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55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9pPr>
            </a:lstStyle>
            <a:p>
              <a:pPr algn="ctr">
                <a:spcBef>
                  <a:spcPct val="0"/>
                </a:spcBef>
                <a:buClrTx/>
                <a:buSzTx/>
                <a:buNone/>
              </a:pPr>
              <a:r>
                <a:rPr lang="en-US" altLang="en-US" sz="1600" b="1" dirty="0">
                  <a:latin typeface="Garamond" panose="02020404030301010803" pitchFamily="18" charset="0"/>
                  <a:cs typeface="Arial" charset="0"/>
                </a:rPr>
                <a:t>Person Obj2</a:t>
              </a:r>
            </a:p>
            <a:p>
              <a:pPr>
                <a:spcBef>
                  <a:spcPct val="0"/>
                </a:spcBef>
                <a:buClrTx/>
                <a:buSzTx/>
                <a:buNone/>
              </a:pPr>
              <a:r>
                <a:rPr lang="en-US" altLang="en-US" sz="1200" dirty="0">
                  <a:solidFill>
                    <a:schemeClr val="accent1"/>
                  </a:solidFill>
                  <a:latin typeface="Garamond" panose="02020404030301010803" pitchFamily="18" charset="0"/>
                  <a:cs typeface="Courier New" panose="02070309020205020404" pitchFamily="49" charset="0"/>
                </a:rPr>
                <a:t>name: Salim</a:t>
              </a:r>
            </a:p>
            <a:p>
              <a:pPr>
                <a:spcBef>
                  <a:spcPct val="0"/>
                </a:spcBef>
                <a:buClrTx/>
                <a:buSzTx/>
                <a:buNone/>
              </a:pPr>
              <a:r>
                <a:rPr lang="en-US" altLang="en-US" sz="1200" dirty="0">
                  <a:solidFill>
                    <a:schemeClr val="accent1"/>
                  </a:solidFill>
                  <a:latin typeface="Garamond" panose="02020404030301010803" pitchFamily="18" charset="0"/>
                  <a:cs typeface="Courier New" panose="02070309020205020404" pitchFamily="49" charset="0"/>
                </a:rPr>
                <a:t>Id:1101567899</a:t>
              </a:r>
            </a:p>
            <a:p>
              <a:pPr>
                <a:spcBef>
                  <a:spcPct val="0"/>
                </a:spcBef>
                <a:buClrTx/>
                <a:buSzTx/>
                <a:buNone/>
              </a:pPr>
              <a:r>
                <a:rPr lang="en-US" altLang="en-US" sz="1200" dirty="0">
                  <a:solidFill>
                    <a:schemeClr val="accent1"/>
                  </a:solidFill>
                  <a:latin typeface="Garamond" panose="02020404030301010803" pitchFamily="18" charset="0"/>
                  <a:cs typeface="Courier New" panose="02070309020205020404" pitchFamily="49" charset="0"/>
                </a:rPr>
                <a:t>age:30</a:t>
              </a:r>
            </a:p>
            <a:p>
              <a:pPr>
                <a:spcBef>
                  <a:spcPct val="0"/>
                </a:spcBef>
                <a:buClrTx/>
                <a:buSzTx/>
                <a:buNone/>
              </a:pPr>
              <a:r>
                <a:rPr lang="en-US" altLang="en-US" sz="1200" dirty="0" err="1">
                  <a:solidFill>
                    <a:schemeClr val="accent1"/>
                  </a:solidFill>
                  <a:latin typeface="Garamond" panose="02020404030301010803" pitchFamily="18" charset="0"/>
                  <a:cs typeface="Courier New" panose="02070309020205020404" pitchFamily="49" charset="0"/>
                </a:rPr>
                <a:t>city:RYD</a:t>
              </a:r>
              <a:endParaRPr lang="en-US" altLang="en-US" sz="1200" dirty="0">
                <a:solidFill>
                  <a:schemeClr val="accent1"/>
                </a:solidFill>
                <a:latin typeface="Garamond" panose="02020404030301010803" pitchFamily="18" charset="0"/>
                <a:cs typeface="Courier New" panose="02070309020205020404" pitchFamily="49" charset="0"/>
              </a:endParaRPr>
            </a:p>
            <a:p>
              <a:pPr>
                <a:spcBef>
                  <a:spcPct val="0"/>
                </a:spcBef>
                <a:buClrTx/>
                <a:buSzTx/>
                <a:buNone/>
              </a:pPr>
              <a:endParaRPr lang="en-US" altLang="en-US" sz="1200" dirty="0">
                <a:solidFill>
                  <a:schemeClr val="accent1"/>
                </a:solidFill>
                <a:latin typeface="Garamond" panose="02020404030301010803" pitchFamily="18" charset="0"/>
                <a:cs typeface="Courier New" panose="02070309020205020404" pitchFamily="49" charset="0"/>
              </a:endParaRPr>
            </a:p>
          </p:txBody>
        </p:sp>
        <p:sp>
          <p:nvSpPr>
            <p:cNvPr id="8" name="TextBox 7"/>
            <p:cNvSpPr txBox="1">
              <a:spLocks noChangeArrowheads="1"/>
            </p:cNvSpPr>
            <p:nvPr/>
          </p:nvSpPr>
          <p:spPr bwMode="auto">
            <a:xfrm>
              <a:off x="3278282" y="1074137"/>
              <a:ext cx="2514601" cy="2726883"/>
            </a:xfrm>
            <a:prstGeom prst="rect">
              <a:avLst/>
            </a:prstGeom>
            <a:solidFill>
              <a:schemeClr val="accent1">
                <a:lumMod val="20000"/>
                <a:lumOff val="80000"/>
              </a:schemeClr>
            </a:solidFill>
            <a:ln>
              <a:solidFill>
                <a:schemeClr val="bg1">
                  <a:lumMod val="85000"/>
                </a:schemeClr>
              </a:solidFill>
              <a:headEnd/>
              <a:tailEn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a:spAutoFit/>
            </a:bodyPr>
            <a:lstStyle>
              <a:lvl1pPr>
                <a:spcBef>
                  <a:spcPct val="20000"/>
                </a:spcBef>
                <a:buClr>
                  <a:srgbClr val="009900"/>
                </a:buClr>
                <a:buSzPct val="6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tx1"/>
                </a:buClr>
                <a:buSzPct val="50000"/>
                <a:buFont typeface="Wingdings" panose="05000000000000000000" pitchFamily="2" charset="2"/>
                <a:buChar char="n"/>
                <a:defRPr sz="16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55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9pPr>
            </a:lstStyle>
            <a:p>
              <a:pPr algn="ctr">
                <a:spcBef>
                  <a:spcPct val="0"/>
                </a:spcBef>
                <a:buClrTx/>
                <a:buSzTx/>
                <a:buNone/>
              </a:pPr>
              <a:r>
                <a:rPr lang="en-US" altLang="en-US" sz="1600" b="1" dirty="0">
                  <a:latin typeface="Garamond" panose="02020404030301010803" pitchFamily="18" charset="0"/>
                </a:rPr>
                <a:t>Person</a:t>
              </a:r>
              <a:endParaRPr lang="en-US" altLang="en-US" sz="1600" dirty="0">
                <a:latin typeface="Garamond" panose="02020404030301010803" pitchFamily="18" charset="0"/>
              </a:endParaRPr>
            </a:p>
            <a:p>
              <a:pPr>
                <a:spcBef>
                  <a:spcPct val="0"/>
                </a:spcBef>
                <a:buClrTx/>
                <a:buSzTx/>
                <a:buNone/>
              </a:pPr>
              <a:r>
                <a:rPr lang="en-US" altLang="en-US" sz="1200" dirty="0">
                  <a:solidFill>
                    <a:schemeClr val="accent1"/>
                  </a:solidFill>
                  <a:latin typeface="Garamond" panose="02020404030301010803" pitchFamily="18" charset="0"/>
                  <a:cs typeface="Courier New" panose="02070309020205020404" pitchFamily="49" charset="0"/>
                </a:rPr>
                <a:t>name</a:t>
              </a:r>
            </a:p>
            <a:p>
              <a:pPr>
                <a:spcBef>
                  <a:spcPct val="0"/>
                </a:spcBef>
                <a:buClrTx/>
                <a:buSzTx/>
                <a:buNone/>
              </a:pPr>
              <a:r>
                <a:rPr lang="en-US" altLang="en-US" sz="1200" dirty="0">
                  <a:solidFill>
                    <a:schemeClr val="accent1"/>
                  </a:solidFill>
                  <a:latin typeface="Garamond" panose="02020404030301010803" pitchFamily="18" charset="0"/>
                  <a:cs typeface="Courier New" panose="02070309020205020404" pitchFamily="49" charset="0"/>
                </a:rPr>
                <a:t>id</a:t>
              </a:r>
            </a:p>
            <a:p>
              <a:pPr>
                <a:spcBef>
                  <a:spcPct val="0"/>
                </a:spcBef>
                <a:buClrTx/>
                <a:buSzTx/>
                <a:buNone/>
              </a:pPr>
              <a:r>
                <a:rPr lang="en-US" altLang="en-US" sz="1200" dirty="0">
                  <a:solidFill>
                    <a:schemeClr val="accent1"/>
                  </a:solidFill>
                  <a:latin typeface="Garamond" panose="02020404030301010803" pitchFamily="18" charset="0"/>
                  <a:cs typeface="Courier New" panose="02070309020205020404" pitchFamily="49" charset="0"/>
                </a:rPr>
                <a:t>age</a:t>
              </a:r>
            </a:p>
            <a:p>
              <a:pPr>
                <a:spcBef>
                  <a:spcPct val="0"/>
                </a:spcBef>
                <a:buClrTx/>
                <a:buSzTx/>
                <a:buNone/>
              </a:pPr>
              <a:r>
                <a:rPr lang="en-US" altLang="en-US" sz="1200" dirty="0">
                  <a:solidFill>
                    <a:schemeClr val="accent1"/>
                  </a:solidFill>
                  <a:latin typeface="Garamond" panose="02020404030301010803" pitchFamily="18" charset="0"/>
                  <a:cs typeface="Courier New" panose="02070309020205020404" pitchFamily="49" charset="0"/>
                </a:rPr>
                <a:t>address</a:t>
              </a:r>
            </a:p>
            <a:p>
              <a:pPr>
                <a:spcBef>
                  <a:spcPct val="0"/>
                </a:spcBef>
                <a:buClrTx/>
                <a:buSzTx/>
                <a:buNone/>
              </a:pPr>
              <a:endParaRPr lang="en-US" altLang="en-US" sz="1200" dirty="0">
                <a:solidFill>
                  <a:schemeClr val="accent1"/>
                </a:solidFill>
                <a:latin typeface="Garamond" panose="02020404030301010803" pitchFamily="18" charset="0"/>
                <a:cs typeface="Courier New" panose="02070309020205020404" pitchFamily="49" charset="0"/>
              </a:endParaRPr>
            </a:p>
            <a:p>
              <a:pPr>
                <a:spcBef>
                  <a:spcPct val="0"/>
                </a:spcBef>
                <a:buClrTx/>
                <a:buSzTx/>
                <a:buNone/>
              </a:pPr>
              <a:r>
                <a:rPr lang="en-US" altLang="en-US" sz="1200" dirty="0" err="1">
                  <a:solidFill>
                    <a:srgbClr val="FF0000"/>
                  </a:solidFill>
                  <a:latin typeface="Garamond" panose="02020404030301010803" pitchFamily="18" charset="0"/>
                  <a:cs typeface="Courier New" panose="02070309020205020404" pitchFamily="49" charset="0"/>
                </a:rPr>
                <a:t>getName</a:t>
              </a:r>
              <a:endParaRPr lang="en-US" altLang="en-US" sz="1200" dirty="0">
                <a:solidFill>
                  <a:srgbClr val="FF0000"/>
                </a:solidFill>
                <a:latin typeface="Garamond" panose="02020404030301010803" pitchFamily="18" charset="0"/>
                <a:cs typeface="Courier New" panose="02070309020205020404" pitchFamily="49" charset="0"/>
              </a:endParaRPr>
            </a:p>
            <a:p>
              <a:pPr>
                <a:spcBef>
                  <a:spcPct val="0"/>
                </a:spcBef>
                <a:buClrTx/>
                <a:buSzTx/>
                <a:buNone/>
              </a:pPr>
              <a:r>
                <a:rPr lang="en-US" altLang="en-US" sz="1200" dirty="0" err="1">
                  <a:solidFill>
                    <a:srgbClr val="FF0000"/>
                  </a:solidFill>
                  <a:latin typeface="Garamond" panose="02020404030301010803" pitchFamily="18" charset="0"/>
                  <a:cs typeface="Courier New" panose="02070309020205020404" pitchFamily="49" charset="0"/>
                </a:rPr>
                <a:t>getID</a:t>
              </a:r>
              <a:endParaRPr lang="en-US" altLang="en-US" sz="1200" dirty="0">
                <a:solidFill>
                  <a:srgbClr val="FF0000"/>
                </a:solidFill>
                <a:latin typeface="Garamond" panose="02020404030301010803" pitchFamily="18" charset="0"/>
                <a:cs typeface="Courier New" panose="02070309020205020404" pitchFamily="49" charset="0"/>
              </a:endParaRPr>
            </a:p>
            <a:p>
              <a:pPr>
                <a:spcBef>
                  <a:spcPct val="0"/>
                </a:spcBef>
                <a:buClrTx/>
                <a:buSzTx/>
                <a:buNone/>
              </a:pPr>
              <a:r>
                <a:rPr lang="en-US" altLang="en-US" sz="1200" dirty="0" err="1">
                  <a:solidFill>
                    <a:srgbClr val="FF0000"/>
                  </a:solidFill>
                  <a:latin typeface="Garamond" panose="02020404030301010803" pitchFamily="18" charset="0"/>
                  <a:cs typeface="Courier New" panose="02070309020205020404" pitchFamily="49" charset="0"/>
                </a:rPr>
                <a:t>getAge</a:t>
              </a:r>
              <a:endParaRPr lang="en-US" altLang="en-US" sz="1200" dirty="0">
                <a:solidFill>
                  <a:srgbClr val="FF0000"/>
                </a:solidFill>
                <a:latin typeface="Garamond" panose="02020404030301010803" pitchFamily="18" charset="0"/>
                <a:cs typeface="Courier New" panose="02070309020205020404" pitchFamily="49" charset="0"/>
              </a:endParaRPr>
            </a:p>
            <a:p>
              <a:pPr>
                <a:spcBef>
                  <a:spcPct val="0"/>
                </a:spcBef>
                <a:buClrTx/>
                <a:buSzTx/>
                <a:buNone/>
              </a:pPr>
              <a:r>
                <a:rPr lang="en-US" altLang="en-US" sz="1200" dirty="0" err="1">
                  <a:solidFill>
                    <a:srgbClr val="FF0000"/>
                  </a:solidFill>
                  <a:latin typeface="Garamond" panose="02020404030301010803" pitchFamily="18" charset="0"/>
                  <a:cs typeface="Courier New" panose="02070309020205020404" pitchFamily="49" charset="0"/>
                </a:rPr>
                <a:t>getAddress</a:t>
              </a:r>
              <a:endParaRPr lang="en-US" altLang="en-US" sz="1200" dirty="0">
                <a:solidFill>
                  <a:srgbClr val="FF0000"/>
                </a:solidFill>
                <a:latin typeface="Garamond" panose="02020404030301010803" pitchFamily="18" charset="0"/>
                <a:cs typeface="Courier New" panose="02070309020205020404" pitchFamily="49" charset="0"/>
              </a:endParaRPr>
            </a:p>
          </p:txBody>
        </p:sp>
        <p:sp>
          <p:nvSpPr>
            <p:cNvPr id="9" name="Rounded Rectangle 8"/>
            <p:cNvSpPr>
              <a:spLocks noChangeArrowheads="1"/>
            </p:cNvSpPr>
            <p:nvPr/>
          </p:nvSpPr>
          <p:spPr bwMode="auto">
            <a:xfrm>
              <a:off x="314469" y="4222835"/>
              <a:ext cx="2691789" cy="1606220"/>
            </a:xfrm>
            <a:prstGeom prst="roundRect">
              <a:avLst>
                <a:gd name="adj" fmla="val 16667"/>
              </a:avLst>
            </a:prstGeom>
            <a:ln>
              <a:headEnd/>
              <a:tailEn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none"/>
            <a:lstStyle>
              <a:lvl1pPr>
                <a:spcBef>
                  <a:spcPct val="20000"/>
                </a:spcBef>
                <a:buClr>
                  <a:srgbClr val="009900"/>
                </a:buClr>
                <a:buSzPct val="6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tx1"/>
                </a:buClr>
                <a:buSzPct val="50000"/>
                <a:buFont typeface="Wingdings" panose="05000000000000000000" pitchFamily="2" charset="2"/>
                <a:buChar char="n"/>
                <a:defRPr sz="16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55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9pPr>
            </a:lstStyle>
            <a:p>
              <a:pPr algn="ctr">
                <a:spcBef>
                  <a:spcPct val="0"/>
                </a:spcBef>
                <a:buClrTx/>
                <a:buSzTx/>
                <a:buNone/>
              </a:pPr>
              <a:r>
                <a:rPr lang="en-US" altLang="en-US" sz="1600" b="1" dirty="0">
                  <a:latin typeface="Garamond" panose="02020404030301010803" pitchFamily="18" charset="0"/>
                  <a:cs typeface="Arial" charset="0"/>
                </a:rPr>
                <a:t>Person Obj1</a:t>
              </a:r>
            </a:p>
            <a:p>
              <a:pPr>
                <a:spcBef>
                  <a:spcPct val="0"/>
                </a:spcBef>
                <a:buClrTx/>
                <a:buSzTx/>
                <a:buNone/>
              </a:pPr>
              <a:r>
                <a:rPr lang="en-US" altLang="en-US" sz="1200" dirty="0">
                  <a:solidFill>
                    <a:schemeClr val="accent1"/>
                  </a:solidFill>
                  <a:latin typeface="Garamond" panose="02020404030301010803" pitchFamily="18" charset="0"/>
                  <a:cs typeface="Courier New" panose="02070309020205020404" pitchFamily="49" charset="0"/>
                </a:rPr>
                <a:t>name: Hani</a:t>
              </a:r>
            </a:p>
            <a:p>
              <a:pPr>
                <a:spcBef>
                  <a:spcPct val="0"/>
                </a:spcBef>
                <a:buClrTx/>
                <a:buSzTx/>
                <a:buNone/>
              </a:pPr>
              <a:r>
                <a:rPr lang="en-US" altLang="en-US" sz="1200" dirty="0">
                  <a:solidFill>
                    <a:schemeClr val="accent1"/>
                  </a:solidFill>
                  <a:latin typeface="Garamond" panose="02020404030301010803" pitchFamily="18" charset="0"/>
                  <a:cs typeface="Courier New" panose="02070309020205020404" pitchFamily="49" charset="0"/>
                </a:rPr>
                <a:t>Id:11024564341</a:t>
              </a:r>
            </a:p>
            <a:p>
              <a:pPr>
                <a:spcBef>
                  <a:spcPct val="0"/>
                </a:spcBef>
                <a:buClrTx/>
                <a:buSzTx/>
                <a:buNone/>
              </a:pPr>
              <a:r>
                <a:rPr lang="en-US" altLang="en-US" sz="1200" dirty="0">
                  <a:solidFill>
                    <a:schemeClr val="accent1"/>
                  </a:solidFill>
                  <a:latin typeface="Garamond" panose="02020404030301010803" pitchFamily="18" charset="0"/>
                  <a:cs typeface="Courier New" panose="02070309020205020404" pitchFamily="49" charset="0"/>
                </a:rPr>
                <a:t>age:22</a:t>
              </a:r>
            </a:p>
            <a:p>
              <a:pPr>
                <a:spcBef>
                  <a:spcPct val="0"/>
                </a:spcBef>
                <a:buClrTx/>
                <a:buSzTx/>
                <a:buNone/>
              </a:pPr>
              <a:r>
                <a:rPr lang="en-US" altLang="en-US" sz="1200" dirty="0" err="1">
                  <a:solidFill>
                    <a:schemeClr val="accent1"/>
                  </a:solidFill>
                  <a:latin typeface="Garamond" panose="02020404030301010803" pitchFamily="18" charset="0"/>
                  <a:cs typeface="Courier New" panose="02070309020205020404" pitchFamily="49" charset="0"/>
                </a:rPr>
                <a:t>city:DMM</a:t>
              </a:r>
              <a:endParaRPr lang="en-US" altLang="en-US" sz="1200" dirty="0">
                <a:solidFill>
                  <a:schemeClr val="accent1"/>
                </a:solidFill>
                <a:latin typeface="Garamond" panose="02020404030301010803" pitchFamily="18" charset="0"/>
                <a:cs typeface="Courier New" panose="02070309020205020404" pitchFamily="49" charset="0"/>
              </a:endParaRPr>
            </a:p>
            <a:p>
              <a:pPr>
                <a:spcBef>
                  <a:spcPct val="0"/>
                </a:spcBef>
                <a:buClrTx/>
                <a:buSzTx/>
                <a:buNone/>
              </a:pPr>
              <a:endParaRPr lang="en-US" altLang="en-US" sz="1200" dirty="0">
                <a:solidFill>
                  <a:schemeClr val="accent1"/>
                </a:solidFill>
                <a:latin typeface="Garamond" panose="02020404030301010803" pitchFamily="18" charset="0"/>
                <a:cs typeface="Courier New" panose="02070309020205020404" pitchFamily="49" charset="0"/>
              </a:endParaRPr>
            </a:p>
          </p:txBody>
        </p:sp>
        <p:sp>
          <p:nvSpPr>
            <p:cNvPr id="10" name="Rectangle 9"/>
            <p:cNvSpPr/>
            <p:nvPr/>
          </p:nvSpPr>
          <p:spPr>
            <a:xfrm>
              <a:off x="6413165" y="1151255"/>
              <a:ext cx="1862941" cy="717800"/>
            </a:xfrm>
            <a:prstGeom prst="rect">
              <a:avLst/>
            </a:prstGeom>
          </p:spPr>
          <p:txBody>
            <a:bodyPr wrap="square">
              <a:spAutoFit/>
            </a:bodyPr>
            <a:lstStyle/>
            <a:p>
              <a:pPr algn="ctr"/>
              <a:r>
                <a:rPr lang="en-US" sz="1400" b="1" dirty="0">
                  <a:solidFill>
                    <a:srgbClr val="242021"/>
                  </a:solidFill>
                  <a:latin typeface="Garamond" panose="02020404030301010803" pitchFamily="18" charset="0"/>
                </a:rPr>
                <a:t>A class template</a:t>
              </a:r>
              <a:endParaRPr lang="en-US" sz="1400" b="1" dirty="0">
                <a:latin typeface="Garamond" panose="02020404030301010803" pitchFamily="18" charset="0"/>
              </a:endParaRPr>
            </a:p>
          </p:txBody>
        </p:sp>
        <p:cxnSp>
          <p:nvCxnSpPr>
            <p:cNvPr id="11" name="Straight Arrow Connector 10"/>
            <p:cNvCxnSpPr>
              <a:stCxn id="10" idx="1"/>
            </p:cNvCxnSpPr>
            <p:nvPr/>
          </p:nvCxnSpPr>
          <p:spPr>
            <a:xfrm flipH="1" flipV="1">
              <a:off x="5903053" y="1333041"/>
              <a:ext cx="510113" cy="177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8230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a:srcRect l="1" r="-651"/>
          <a:stretch/>
        </p:blipFill>
        <p:spPr>
          <a:xfrm>
            <a:off x="400559" y="1266616"/>
            <a:ext cx="5844452" cy="4715488"/>
          </a:xfrm>
          <a:prstGeom prst="rect">
            <a:avLst/>
          </a:prstGeom>
        </p:spPr>
      </p:pic>
      <p:sp>
        <p:nvSpPr>
          <p:cNvPr id="3" name="Title 2"/>
          <p:cNvSpPr>
            <a:spLocks noGrp="1"/>
          </p:cNvSpPr>
          <p:nvPr>
            <p:ph type="ctrTitle"/>
          </p:nvPr>
        </p:nvSpPr>
        <p:spPr/>
        <p:txBody>
          <a:bodyPr/>
          <a:lstStyle/>
          <a:p>
            <a:r>
              <a:rPr lang="en-US" dirty="0"/>
              <a:t>Defining Classes: Example 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11</a:t>
            </a:fld>
            <a:endParaRPr lang="en-US"/>
          </a:p>
        </p:txBody>
      </p:sp>
      <p:sp>
        <p:nvSpPr>
          <p:cNvPr id="6" name="Rectangle 5"/>
          <p:cNvSpPr/>
          <p:nvPr/>
        </p:nvSpPr>
        <p:spPr>
          <a:xfrm>
            <a:off x="6419126" y="1451697"/>
            <a:ext cx="1563248" cy="369332"/>
          </a:xfrm>
          <a:prstGeom prst="rect">
            <a:avLst/>
          </a:prstGeom>
        </p:spPr>
        <p:txBody>
          <a:bodyPr wrap="none">
            <a:spAutoFit/>
          </a:bodyPr>
          <a:lstStyle/>
          <a:p>
            <a:pPr hangingPunct="0"/>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Data field</a:t>
            </a:r>
            <a:endParaRPr lang="en-US" u="sng" dirty="0">
              <a:solidFill>
                <a:srgbClr val="FF0000"/>
              </a:solidFill>
              <a:latin typeface="Courier"/>
              <a:ea typeface="Times New Roman" panose="02020603050405020304" pitchFamily="18" charset="0"/>
              <a:cs typeface="Times New Roman" panose="02020603050405020304" pitchFamily="18" charset="0"/>
            </a:endParaRPr>
          </a:p>
        </p:txBody>
      </p:sp>
      <p:cxnSp>
        <p:nvCxnSpPr>
          <p:cNvPr id="8" name="Straight Arrow Connector 7"/>
          <p:cNvCxnSpPr/>
          <p:nvPr/>
        </p:nvCxnSpPr>
        <p:spPr>
          <a:xfrm flipH="1">
            <a:off x="3035677" y="1886063"/>
            <a:ext cx="48492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ight Brace 8"/>
          <p:cNvSpPr/>
          <p:nvPr/>
        </p:nvSpPr>
        <p:spPr>
          <a:xfrm>
            <a:off x="6307685" y="2249620"/>
            <a:ext cx="280441" cy="144320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a:off x="6713474" y="2969388"/>
            <a:ext cx="12357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705127" y="2520446"/>
            <a:ext cx="1838965" cy="369332"/>
          </a:xfrm>
          <a:prstGeom prst="rect">
            <a:avLst/>
          </a:prstGeom>
        </p:spPr>
        <p:txBody>
          <a:bodyPr wrap="none">
            <a:spAutoFit/>
          </a:bodyPr>
          <a:lstStyle/>
          <a:p>
            <a:pPr hangingPunct="0"/>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Constructors</a:t>
            </a:r>
            <a:endParaRPr lang="en-US" u="sng" dirty="0">
              <a:solidFill>
                <a:srgbClr val="FF0000"/>
              </a:solidFill>
              <a:latin typeface="Courier"/>
              <a:ea typeface="Times New Roman" panose="02020603050405020304" pitchFamily="18" charset="0"/>
              <a:cs typeface="Times New Roman" panose="02020603050405020304" pitchFamily="18" charset="0"/>
            </a:endParaRPr>
          </a:p>
        </p:txBody>
      </p:sp>
      <p:sp>
        <p:nvSpPr>
          <p:cNvPr id="13" name="Right Brace 12"/>
          <p:cNvSpPr/>
          <p:nvPr/>
        </p:nvSpPr>
        <p:spPr>
          <a:xfrm>
            <a:off x="6307685" y="3918035"/>
            <a:ext cx="280441" cy="206406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p:cNvCxnSpPr/>
          <p:nvPr/>
        </p:nvCxnSpPr>
        <p:spPr>
          <a:xfrm flipH="1">
            <a:off x="6826818" y="5078478"/>
            <a:ext cx="12357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713474" y="4604092"/>
            <a:ext cx="1149674" cy="369332"/>
          </a:xfrm>
          <a:prstGeom prst="rect">
            <a:avLst/>
          </a:prstGeom>
        </p:spPr>
        <p:txBody>
          <a:bodyPr wrap="none">
            <a:spAutoFit/>
          </a:bodyPr>
          <a:lstStyle/>
          <a:p>
            <a:pPr hangingPunct="0"/>
            <a:r>
              <a:rPr lang="en-US"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Methods</a:t>
            </a:r>
            <a:endParaRPr lang="en-US" u="sng" dirty="0">
              <a:solidFill>
                <a:srgbClr val="FF0000"/>
              </a:solidFill>
              <a:latin typeface="Courier"/>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5294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r="23187"/>
          <a:stretch/>
        </p:blipFill>
        <p:spPr>
          <a:xfrm>
            <a:off x="111674" y="1279806"/>
            <a:ext cx="3447834" cy="3645074"/>
          </a:xfrm>
          <a:prstGeom prst="rect">
            <a:avLst/>
          </a:prstGeom>
        </p:spPr>
      </p:pic>
      <p:graphicFrame>
        <p:nvGraphicFramePr>
          <p:cNvPr id="9" name="Content Placeholder 8"/>
          <p:cNvGraphicFramePr>
            <a:graphicFrameLocks noGrp="1"/>
          </p:cNvGraphicFramePr>
          <p:nvPr>
            <p:ph idx="1"/>
            <p:extLst>
              <p:ext uri="{D42A27DB-BD31-4B8C-83A1-F6EECF244321}">
                <p14:modId xmlns:p14="http://schemas.microsoft.com/office/powerpoint/2010/main" val="1866968499"/>
              </p:ext>
            </p:extLst>
          </p:nvPr>
        </p:nvGraphicFramePr>
        <p:xfrm>
          <a:off x="3758085" y="1598052"/>
          <a:ext cx="2930950" cy="2588629"/>
        </p:xfrm>
        <a:graphic>
          <a:graphicData uri="http://schemas.openxmlformats.org/drawingml/2006/table">
            <a:tbl>
              <a:tblPr firstRow="1" bandRow="1">
                <a:tableStyleId>{5C22544A-7EE6-4342-B048-85BDC9FD1C3A}</a:tableStyleId>
              </a:tblPr>
              <a:tblGrid>
                <a:gridCol w="2930950">
                  <a:extLst>
                    <a:ext uri="{9D8B030D-6E8A-4147-A177-3AD203B41FA5}">
                      <a16:colId xmlns:a16="http://schemas.microsoft.com/office/drawing/2014/main" val="4034496544"/>
                    </a:ext>
                  </a:extLst>
                </a:gridCol>
              </a:tblGrid>
              <a:tr h="577725">
                <a:tc>
                  <a:txBody>
                    <a:bodyPr/>
                    <a:lstStyle/>
                    <a:p>
                      <a:pPr algn="ctr"/>
                      <a:r>
                        <a:rPr lang="en-US" sz="1600" b="1" dirty="0">
                          <a:latin typeface="Times New Roman" panose="02020603050405020304" pitchFamily="18" charset="0"/>
                          <a:cs typeface="Times New Roman" panose="02020603050405020304" pitchFamily="18" charset="0"/>
                        </a:rPr>
                        <a:t>SimpleCircle</a:t>
                      </a:r>
                    </a:p>
                  </a:txBody>
                  <a:tcPr anchor="ctr"/>
                </a:tc>
                <a:extLst>
                  <a:ext uri="{0D108BD9-81ED-4DB2-BD59-A6C34878D82A}">
                    <a16:rowId xmlns:a16="http://schemas.microsoft.com/office/drawing/2014/main" val="594484894"/>
                  </a:ext>
                </a:extLst>
              </a:tr>
              <a:tr h="406637">
                <a:tc>
                  <a:txBody>
                    <a:bodyPr/>
                    <a:lstStyle/>
                    <a:p>
                      <a:r>
                        <a:rPr lang="en-US" sz="1400" dirty="0">
                          <a:latin typeface="Times New Roman" panose="02020603050405020304" pitchFamily="18" charset="0"/>
                          <a:cs typeface="Times New Roman" panose="02020603050405020304" pitchFamily="18" charset="0"/>
                        </a:rPr>
                        <a:t>radius: double</a:t>
                      </a:r>
                    </a:p>
                  </a:txBody>
                  <a:tcPr/>
                </a:tc>
                <a:extLst>
                  <a:ext uri="{0D108BD9-81ED-4DB2-BD59-A6C34878D82A}">
                    <a16:rowId xmlns:a16="http://schemas.microsoft.com/office/drawing/2014/main" val="4195367508"/>
                  </a:ext>
                </a:extLst>
              </a:tr>
              <a:tr h="1604267">
                <a:tc>
                  <a:txBody>
                    <a:bodyPr/>
                    <a:lstStyle/>
                    <a:p>
                      <a:r>
                        <a:rPr lang="en-US" sz="1400" dirty="0">
                          <a:latin typeface="Times New Roman" panose="02020603050405020304" pitchFamily="18" charset="0"/>
                          <a:cs typeface="Times New Roman" panose="02020603050405020304" pitchFamily="18" charset="0"/>
                        </a:rPr>
                        <a:t>SimpleCircle()</a:t>
                      </a:r>
                    </a:p>
                    <a:p>
                      <a:r>
                        <a:rPr lang="en-US" sz="1400" dirty="0">
                          <a:latin typeface="Times New Roman" panose="02020603050405020304" pitchFamily="18" charset="0"/>
                          <a:cs typeface="Times New Roman" panose="02020603050405020304" pitchFamily="18" charset="0"/>
                        </a:rPr>
                        <a:t>SimpleCircle(</a:t>
                      </a:r>
                      <a:r>
                        <a:rPr lang="en-US" sz="1400" dirty="0" err="1">
                          <a:latin typeface="Times New Roman" panose="02020603050405020304" pitchFamily="18" charset="0"/>
                          <a:cs typeface="Times New Roman" panose="02020603050405020304" pitchFamily="18" charset="0"/>
                        </a:rPr>
                        <a:t>newRadius</a:t>
                      </a:r>
                      <a:r>
                        <a:rPr lang="en-US" sz="1400" dirty="0">
                          <a:latin typeface="Times New Roman" panose="02020603050405020304" pitchFamily="18" charset="0"/>
                          <a:cs typeface="Times New Roman" panose="02020603050405020304" pitchFamily="18" charset="0"/>
                        </a:rPr>
                        <a:t>: double)</a:t>
                      </a: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getArea(): double</a:t>
                      </a:r>
                    </a:p>
                    <a:p>
                      <a:r>
                        <a:rPr lang="en-US" sz="1400" dirty="0">
                          <a:latin typeface="Times New Roman" panose="02020603050405020304" pitchFamily="18" charset="0"/>
                          <a:cs typeface="Times New Roman" panose="02020603050405020304" pitchFamily="18" charset="0"/>
                        </a:rPr>
                        <a:t>getPerimeter(): double</a:t>
                      </a:r>
                    </a:p>
                  </a:txBody>
                  <a:tcPr/>
                </a:tc>
                <a:extLst>
                  <a:ext uri="{0D108BD9-81ED-4DB2-BD59-A6C34878D82A}">
                    <a16:rowId xmlns:a16="http://schemas.microsoft.com/office/drawing/2014/main" val="3441027301"/>
                  </a:ext>
                </a:extLst>
              </a:tr>
            </a:tbl>
          </a:graphicData>
        </a:graphic>
      </p:graphicFrame>
      <p:sp>
        <p:nvSpPr>
          <p:cNvPr id="3" name="Title 2"/>
          <p:cNvSpPr>
            <a:spLocks noGrp="1"/>
          </p:cNvSpPr>
          <p:nvPr>
            <p:ph type="ctrTitle"/>
          </p:nvPr>
        </p:nvSpPr>
        <p:spPr/>
        <p:txBody>
          <a:bodyPr/>
          <a:lstStyle/>
          <a:p>
            <a:r>
              <a:rPr lang="en-US" dirty="0"/>
              <a:t>UML Class Diagram</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12</a:t>
            </a:fld>
            <a:endParaRPr lang="en-US"/>
          </a:p>
        </p:txBody>
      </p:sp>
      <p:pic>
        <p:nvPicPr>
          <p:cNvPr id="5" name="Picture 4"/>
          <p:cNvPicPr>
            <a:picLocks noChangeAspect="1"/>
          </p:cNvPicPr>
          <p:nvPr/>
        </p:nvPicPr>
        <p:blipFill>
          <a:blip r:embed="rId3"/>
          <a:stretch>
            <a:fillRect/>
          </a:stretch>
        </p:blipFill>
        <p:spPr>
          <a:xfrm>
            <a:off x="4567237" y="3424237"/>
            <a:ext cx="9525" cy="9525"/>
          </a:xfrm>
          <a:prstGeom prst="rect">
            <a:avLst/>
          </a:prstGeom>
        </p:spPr>
      </p:pic>
      <p:graphicFrame>
        <p:nvGraphicFramePr>
          <p:cNvPr id="10" name="Content Placeholder 8"/>
          <p:cNvGraphicFramePr>
            <a:graphicFrameLocks/>
          </p:cNvGraphicFramePr>
          <p:nvPr>
            <p:extLst>
              <p:ext uri="{D42A27DB-BD31-4B8C-83A1-F6EECF244321}">
                <p14:modId xmlns:p14="http://schemas.microsoft.com/office/powerpoint/2010/main" val="3590085136"/>
              </p:ext>
            </p:extLst>
          </p:nvPr>
        </p:nvGraphicFramePr>
        <p:xfrm>
          <a:off x="1980943" y="5268937"/>
          <a:ext cx="2067695" cy="984362"/>
        </p:xfrm>
        <a:graphic>
          <a:graphicData uri="http://schemas.openxmlformats.org/drawingml/2006/table">
            <a:tbl>
              <a:tblPr firstRow="1" bandRow="1">
                <a:tableStyleId>{5C22544A-7EE6-4342-B048-85BDC9FD1C3A}</a:tableStyleId>
              </a:tblPr>
              <a:tblGrid>
                <a:gridCol w="2067695">
                  <a:extLst>
                    <a:ext uri="{9D8B030D-6E8A-4147-A177-3AD203B41FA5}">
                      <a16:colId xmlns:a16="http://schemas.microsoft.com/office/drawing/2014/main" val="4034496544"/>
                    </a:ext>
                  </a:extLst>
                </a:gridCol>
              </a:tblGrid>
              <a:tr h="577725">
                <a:tc>
                  <a:txBody>
                    <a:bodyPr/>
                    <a:lstStyle/>
                    <a:p>
                      <a:pPr algn="ctr"/>
                      <a:r>
                        <a:rPr lang="en-US" sz="1600" b="1" dirty="0">
                          <a:latin typeface="Times New Roman" panose="02020603050405020304" pitchFamily="18" charset="0"/>
                          <a:cs typeface="Times New Roman" panose="02020603050405020304" pitchFamily="18" charset="0"/>
                        </a:rPr>
                        <a:t>circle1: SimpleCircle</a:t>
                      </a:r>
                    </a:p>
                  </a:txBody>
                  <a:tcPr anchor="ctr"/>
                </a:tc>
                <a:extLst>
                  <a:ext uri="{0D108BD9-81ED-4DB2-BD59-A6C34878D82A}">
                    <a16:rowId xmlns:a16="http://schemas.microsoft.com/office/drawing/2014/main" val="594484894"/>
                  </a:ext>
                </a:extLst>
              </a:tr>
              <a:tr h="406637">
                <a:tc>
                  <a:txBody>
                    <a:bodyPr/>
                    <a:lstStyle/>
                    <a:p>
                      <a:r>
                        <a:rPr lang="en-US" sz="1400" dirty="0">
                          <a:latin typeface="Times New Roman" panose="02020603050405020304" pitchFamily="18" charset="0"/>
                          <a:cs typeface="Times New Roman" panose="02020603050405020304" pitchFamily="18" charset="0"/>
                        </a:rPr>
                        <a:t>radius = 1</a:t>
                      </a:r>
                    </a:p>
                  </a:txBody>
                  <a:tcPr/>
                </a:tc>
                <a:extLst>
                  <a:ext uri="{0D108BD9-81ED-4DB2-BD59-A6C34878D82A}">
                    <a16:rowId xmlns:a16="http://schemas.microsoft.com/office/drawing/2014/main" val="4195367508"/>
                  </a:ext>
                </a:extLst>
              </a:tr>
            </a:tbl>
          </a:graphicData>
        </a:graphic>
      </p:graphicFrame>
      <p:graphicFrame>
        <p:nvGraphicFramePr>
          <p:cNvPr id="11" name="Content Placeholder 8"/>
          <p:cNvGraphicFramePr>
            <a:graphicFrameLocks/>
          </p:cNvGraphicFramePr>
          <p:nvPr>
            <p:extLst>
              <p:ext uri="{D42A27DB-BD31-4B8C-83A1-F6EECF244321}">
                <p14:modId xmlns:p14="http://schemas.microsoft.com/office/powerpoint/2010/main" val="1611944439"/>
              </p:ext>
            </p:extLst>
          </p:nvPr>
        </p:nvGraphicFramePr>
        <p:xfrm>
          <a:off x="4255037" y="5268937"/>
          <a:ext cx="2067695" cy="984362"/>
        </p:xfrm>
        <a:graphic>
          <a:graphicData uri="http://schemas.openxmlformats.org/drawingml/2006/table">
            <a:tbl>
              <a:tblPr firstRow="1" bandRow="1">
                <a:tableStyleId>{5C22544A-7EE6-4342-B048-85BDC9FD1C3A}</a:tableStyleId>
              </a:tblPr>
              <a:tblGrid>
                <a:gridCol w="2067695">
                  <a:extLst>
                    <a:ext uri="{9D8B030D-6E8A-4147-A177-3AD203B41FA5}">
                      <a16:colId xmlns:a16="http://schemas.microsoft.com/office/drawing/2014/main" val="4034496544"/>
                    </a:ext>
                  </a:extLst>
                </a:gridCol>
              </a:tblGrid>
              <a:tr h="577725">
                <a:tc>
                  <a:txBody>
                    <a:bodyPr/>
                    <a:lstStyle/>
                    <a:p>
                      <a:pPr algn="ctr"/>
                      <a:r>
                        <a:rPr lang="en-US" sz="1600" b="1" dirty="0">
                          <a:latin typeface="Times New Roman" panose="02020603050405020304" pitchFamily="18" charset="0"/>
                          <a:cs typeface="Times New Roman" panose="02020603050405020304" pitchFamily="18" charset="0"/>
                        </a:rPr>
                        <a:t>circle2</a:t>
                      </a:r>
                      <a:r>
                        <a:rPr lang="en-US" sz="1600" b="1" baseline="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:SimpleCircle</a:t>
                      </a:r>
                    </a:p>
                  </a:txBody>
                  <a:tcPr anchor="ctr"/>
                </a:tc>
                <a:extLst>
                  <a:ext uri="{0D108BD9-81ED-4DB2-BD59-A6C34878D82A}">
                    <a16:rowId xmlns:a16="http://schemas.microsoft.com/office/drawing/2014/main" val="594484894"/>
                  </a:ext>
                </a:extLst>
              </a:tr>
              <a:tr h="406637">
                <a:tc>
                  <a:txBody>
                    <a:bodyPr/>
                    <a:lstStyle/>
                    <a:p>
                      <a:r>
                        <a:rPr lang="en-US" sz="1400" dirty="0">
                          <a:latin typeface="Times New Roman" panose="02020603050405020304" pitchFamily="18" charset="0"/>
                          <a:cs typeface="Times New Roman" panose="02020603050405020304" pitchFamily="18" charset="0"/>
                        </a:rPr>
                        <a:t>radius = 25</a:t>
                      </a:r>
                    </a:p>
                  </a:txBody>
                  <a:tcPr/>
                </a:tc>
                <a:extLst>
                  <a:ext uri="{0D108BD9-81ED-4DB2-BD59-A6C34878D82A}">
                    <a16:rowId xmlns:a16="http://schemas.microsoft.com/office/drawing/2014/main" val="4195367508"/>
                  </a:ext>
                </a:extLst>
              </a:tr>
            </a:tbl>
          </a:graphicData>
        </a:graphic>
      </p:graphicFrame>
      <p:graphicFrame>
        <p:nvGraphicFramePr>
          <p:cNvPr id="12" name="Content Placeholder 8"/>
          <p:cNvGraphicFramePr>
            <a:graphicFrameLocks/>
          </p:cNvGraphicFramePr>
          <p:nvPr>
            <p:extLst>
              <p:ext uri="{D42A27DB-BD31-4B8C-83A1-F6EECF244321}">
                <p14:modId xmlns:p14="http://schemas.microsoft.com/office/powerpoint/2010/main" val="3563429822"/>
              </p:ext>
            </p:extLst>
          </p:nvPr>
        </p:nvGraphicFramePr>
        <p:xfrm>
          <a:off x="6497447" y="5268937"/>
          <a:ext cx="2067695" cy="984362"/>
        </p:xfrm>
        <a:graphic>
          <a:graphicData uri="http://schemas.openxmlformats.org/drawingml/2006/table">
            <a:tbl>
              <a:tblPr firstRow="1" bandRow="1">
                <a:tableStyleId>{5C22544A-7EE6-4342-B048-85BDC9FD1C3A}</a:tableStyleId>
              </a:tblPr>
              <a:tblGrid>
                <a:gridCol w="2067695">
                  <a:extLst>
                    <a:ext uri="{9D8B030D-6E8A-4147-A177-3AD203B41FA5}">
                      <a16:colId xmlns:a16="http://schemas.microsoft.com/office/drawing/2014/main" val="4034496544"/>
                    </a:ext>
                  </a:extLst>
                </a:gridCol>
              </a:tblGrid>
              <a:tr h="577725">
                <a:tc>
                  <a:txBody>
                    <a:bodyPr/>
                    <a:lstStyle/>
                    <a:p>
                      <a:pPr algn="ctr"/>
                      <a:r>
                        <a:rPr lang="en-US" sz="1600" b="1" dirty="0">
                          <a:latin typeface="Times New Roman" panose="02020603050405020304" pitchFamily="18" charset="0"/>
                          <a:cs typeface="Times New Roman" panose="02020603050405020304" pitchFamily="18" charset="0"/>
                        </a:rPr>
                        <a:t>circle3 :SimpleCircle</a:t>
                      </a:r>
                    </a:p>
                  </a:txBody>
                  <a:tcPr anchor="ctr"/>
                </a:tc>
                <a:extLst>
                  <a:ext uri="{0D108BD9-81ED-4DB2-BD59-A6C34878D82A}">
                    <a16:rowId xmlns:a16="http://schemas.microsoft.com/office/drawing/2014/main" val="594484894"/>
                  </a:ext>
                </a:extLst>
              </a:tr>
              <a:tr h="406637">
                <a:tc>
                  <a:txBody>
                    <a:bodyPr/>
                    <a:lstStyle/>
                    <a:p>
                      <a:r>
                        <a:rPr lang="en-US" sz="1400" dirty="0">
                          <a:latin typeface="Times New Roman" panose="02020603050405020304" pitchFamily="18" charset="0"/>
                          <a:cs typeface="Times New Roman" panose="02020603050405020304" pitchFamily="18" charset="0"/>
                        </a:rPr>
                        <a:t>radius = 125</a:t>
                      </a:r>
                    </a:p>
                  </a:txBody>
                  <a:tcPr/>
                </a:tc>
                <a:extLst>
                  <a:ext uri="{0D108BD9-81ED-4DB2-BD59-A6C34878D82A}">
                    <a16:rowId xmlns:a16="http://schemas.microsoft.com/office/drawing/2014/main" val="4195367508"/>
                  </a:ext>
                </a:extLst>
              </a:tr>
            </a:tbl>
          </a:graphicData>
        </a:graphic>
      </p:graphicFrame>
      <p:sp>
        <p:nvSpPr>
          <p:cNvPr id="13" name="Rectangle 12"/>
          <p:cNvSpPr/>
          <p:nvPr/>
        </p:nvSpPr>
        <p:spPr>
          <a:xfrm>
            <a:off x="6847918" y="1660500"/>
            <a:ext cx="1418978" cy="338554"/>
          </a:xfrm>
          <a:prstGeom prst="rect">
            <a:avLst/>
          </a:prstGeom>
        </p:spPr>
        <p:txBody>
          <a:bodyPr wrap="none">
            <a:spAutoFit/>
          </a:bodyPr>
          <a:lstStyle/>
          <a:p>
            <a:pPr hangingPunct="0"/>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Class name</a:t>
            </a:r>
            <a:endParaRPr lang="en-US" sz="1600" u="sng" dirty="0">
              <a:solidFill>
                <a:srgbClr val="FF0000"/>
              </a:solidFill>
              <a:latin typeface="Courier"/>
              <a:ea typeface="Times New Roman" panose="02020603050405020304" pitchFamily="18" charset="0"/>
              <a:cs typeface="Times New Roman" panose="02020603050405020304" pitchFamily="18" charset="0"/>
            </a:endParaRPr>
          </a:p>
        </p:txBody>
      </p:sp>
      <p:sp>
        <p:nvSpPr>
          <p:cNvPr id="16" name="Rectangle 15"/>
          <p:cNvSpPr/>
          <p:nvPr/>
        </p:nvSpPr>
        <p:spPr>
          <a:xfrm>
            <a:off x="6847918" y="2098130"/>
            <a:ext cx="1542410" cy="338554"/>
          </a:xfrm>
          <a:prstGeom prst="rect">
            <a:avLst/>
          </a:prstGeom>
        </p:spPr>
        <p:txBody>
          <a:bodyPr wrap="none">
            <a:spAutoFit/>
          </a:bodyPr>
          <a:lstStyle/>
          <a:p>
            <a:pPr hangingPunct="0"/>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Data fields</a:t>
            </a:r>
            <a:endParaRPr lang="en-US" sz="1600" u="sng" dirty="0">
              <a:solidFill>
                <a:srgbClr val="FF0000"/>
              </a:solidFill>
              <a:latin typeface="Courier"/>
              <a:ea typeface="Times New Roman" panose="02020603050405020304" pitchFamily="18" charset="0"/>
              <a:cs typeface="Times New Roman" panose="02020603050405020304" pitchFamily="18" charset="0"/>
            </a:endParaRPr>
          </a:p>
        </p:txBody>
      </p:sp>
      <p:sp>
        <p:nvSpPr>
          <p:cNvPr id="17" name="Rectangle 16"/>
          <p:cNvSpPr/>
          <p:nvPr/>
        </p:nvSpPr>
        <p:spPr>
          <a:xfrm>
            <a:off x="6833789" y="2763789"/>
            <a:ext cx="1691734" cy="338554"/>
          </a:xfrm>
          <a:prstGeom prst="rect">
            <a:avLst/>
          </a:prstGeom>
        </p:spPr>
        <p:txBody>
          <a:bodyPr wrap="square">
            <a:spAutoFit/>
          </a:bodyPr>
          <a:lstStyle/>
          <a:p>
            <a:pPr algn="ctr" hangingPunct="0"/>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Constructors</a:t>
            </a:r>
            <a:endParaRPr lang="en-US" sz="1600" u="sng" dirty="0">
              <a:solidFill>
                <a:srgbClr val="FF0000"/>
              </a:solidFill>
              <a:latin typeface="Courier"/>
              <a:ea typeface="Times New Roman" panose="02020603050405020304" pitchFamily="18" charset="0"/>
              <a:cs typeface="Times New Roman" panose="02020603050405020304" pitchFamily="18" charset="0"/>
            </a:endParaRPr>
          </a:p>
        </p:txBody>
      </p:sp>
      <p:sp>
        <p:nvSpPr>
          <p:cNvPr id="18" name="Rectangle 17"/>
          <p:cNvSpPr/>
          <p:nvPr/>
        </p:nvSpPr>
        <p:spPr>
          <a:xfrm>
            <a:off x="226640" y="5437952"/>
            <a:ext cx="1608951" cy="646331"/>
          </a:xfrm>
          <a:prstGeom prst="rect">
            <a:avLst/>
          </a:prstGeom>
        </p:spPr>
        <p:txBody>
          <a:bodyPr wrap="square">
            <a:spAutoFit/>
          </a:bodyPr>
          <a:lstStyle/>
          <a:p>
            <a:pPr algn="ctr"/>
            <a:r>
              <a:rPr lang="en-US" b="1">
                <a:latin typeface="Garamond" panose="02020404030301010803" pitchFamily="18" charset="0"/>
              </a:rPr>
              <a:t>UML notation</a:t>
            </a:r>
          </a:p>
          <a:p>
            <a:pPr algn="ctr"/>
            <a:r>
              <a:rPr lang="en-US" b="1" dirty="0">
                <a:latin typeface="Garamond" panose="02020404030301010803" pitchFamily="18" charset="0"/>
              </a:rPr>
              <a:t>for objects</a:t>
            </a:r>
          </a:p>
        </p:txBody>
      </p:sp>
      <p:sp>
        <p:nvSpPr>
          <p:cNvPr id="2" name="Rectangle 1"/>
          <p:cNvSpPr/>
          <p:nvPr/>
        </p:nvSpPr>
        <p:spPr>
          <a:xfrm>
            <a:off x="6630754" y="2332608"/>
            <a:ext cx="2401811" cy="307777"/>
          </a:xfrm>
          <a:prstGeom prst="rect">
            <a:avLst/>
          </a:prstGeom>
        </p:spPr>
        <p:txBody>
          <a:bodyPr wrap="none">
            <a:spAutoFit/>
          </a:bodyPr>
          <a:lstStyle/>
          <a:p>
            <a:r>
              <a:rPr lang="en-US" sz="1400" dirty="0" err="1"/>
              <a:t>dataFieldName</a:t>
            </a:r>
            <a:r>
              <a:rPr lang="en-US" sz="1400" dirty="0"/>
              <a:t>: </a:t>
            </a:r>
            <a:r>
              <a:rPr lang="en-US" sz="1400" dirty="0" err="1"/>
              <a:t>dataFieldType</a:t>
            </a:r>
            <a:endParaRPr lang="en-US" sz="1400" dirty="0"/>
          </a:p>
        </p:txBody>
      </p:sp>
      <p:sp>
        <p:nvSpPr>
          <p:cNvPr id="15" name="Rectangle 14"/>
          <p:cNvSpPr/>
          <p:nvPr/>
        </p:nvSpPr>
        <p:spPr>
          <a:xfrm>
            <a:off x="6833652" y="3716050"/>
            <a:ext cx="1691734" cy="338554"/>
          </a:xfrm>
          <a:prstGeom prst="rect">
            <a:avLst/>
          </a:prstGeom>
        </p:spPr>
        <p:txBody>
          <a:bodyPr wrap="square">
            <a:spAutoFit/>
          </a:bodyPr>
          <a:lstStyle/>
          <a:p>
            <a:pPr algn="ctr" hangingPunct="0"/>
            <a:r>
              <a:rPr lang="en-US" sz="1600" dirty="0">
                <a:solidFill>
                  <a:srgbClr val="FF0000"/>
                </a:solidFill>
                <a:latin typeface="Courier New" panose="02070309020205020404" pitchFamily="49" charset="0"/>
                <a:ea typeface="Times New Roman" panose="02020603050405020304" pitchFamily="18" charset="0"/>
                <a:cs typeface="Times New Roman" panose="02020603050405020304" pitchFamily="18" charset="0"/>
              </a:rPr>
              <a:t>methods</a:t>
            </a:r>
            <a:endParaRPr lang="en-US" sz="1600" u="sng" dirty="0">
              <a:solidFill>
                <a:srgbClr val="FF0000"/>
              </a:solidFill>
              <a:latin typeface="Courier"/>
              <a:ea typeface="Times New Roman" panose="02020603050405020304" pitchFamily="18" charset="0"/>
              <a:cs typeface="Times New Roman" panose="02020603050405020304" pitchFamily="18" charset="0"/>
            </a:endParaRPr>
          </a:p>
        </p:txBody>
      </p:sp>
      <p:sp>
        <p:nvSpPr>
          <p:cNvPr id="6" name="Rectangle 5"/>
          <p:cNvSpPr/>
          <p:nvPr/>
        </p:nvSpPr>
        <p:spPr>
          <a:xfrm>
            <a:off x="6833789" y="3048305"/>
            <a:ext cx="1995742" cy="523220"/>
          </a:xfrm>
          <a:prstGeom prst="rect">
            <a:avLst/>
          </a:prstGeom>
        </p:spPr>
        <p:txBody>
          <a:bodyPr wrap="square">
            <a:spAutoFit/>
          </a:bodyPr>
          <a:lstStyle/>
          <a:p>
            <a:r>
              <a:rPr lang="en-US" sz="1400" dirty="0" err="1"/>
              <a:t>ClassName</a:t>
            </a:r>
            <a:r>
              <a:rPr lang="en-US" sz="1400" dirty="0"/>
              <a:t>(</a:t>
            </a:r>
            <a:r>
              <a:rPr lang="en-US" sz="1400" dirty="0" err="1"/>
              <a:t>parameterName</a:t>
            </a:r>
            <a:r>
              <a:rPr lang="en-US" sz="1400" dirty="0"/>
              <a:t>: </a:t>
            </a:r>
            <a:r>
              <a:rPr lang="en-US" sz="1400" dirty="0" err="1"/>
              <a:t>parameterType</a:t>
            </a:r>
            <a:endParaRPr lang="en-US" sz="1400" dirty="0"/>
          </a:p>
        </p:txBody>
      </p:sp>
      <p:sp>
        <p:nvSpPr>
          <p:cNvPr id="7" name="Rectangle 6"/>
          <p:cNvSpPr/>
          <p:nvPr/>
        </p:nvSpPr>
        <p:spPr>
          <a:xfrm>
            <a:off x="6132443" y="4185232"/>
            <a:ext cx="2999493" cy="523220"/>
          </a:xfrm>
          <a:prstGeom prst="rect">
            <a:avLst/>
          </a:prstGeom>
        </p:spPr>
        <p:txBody>
          <a:bodyPr wrap="square">
            <a:spAutoFit/>
          </a:bodyPr>
          <a:lstStyle/>
          <a:p>
            <a:pPr algn="ctr"/>
            <a:r>
              <a:rPr lang="en-US" sz="1400" dirty="0" err="1"/>
              <a:t>methodName</a:t>
            </a:r>
            <a:r>
              <a:rPr lang="en-US" sz="1400" dirty="0"/>
              <a:t>(</a:t>
            </a:r>
            <a:r>
              <a:rPr lang="en-US" sz="1400" dirty="0" err="1"/>
              <a:t>parameterName</a:t>
            </a:r>
            <a:r>
              <a:rPr lang="en-US" sz="1400" dirty="0"/>
              <a:t>: </a:t>
            </a:r>
            <a:r>
              <a:rPr lang="en-US" sz="1400" dirty="0" err="1"/>
              <a:t>parameterType</a:t>
            </a:r>
            <a:r>
              <a:rPr lang="en-US" sz="1400" dirty="0"/>
              <a:t>): </a:t>
            </a:r>
            <a:r>
              <a:rPr lang="en-US" sz="1400" dirty="0" err="1"/>
              <a:t>returnType</a:t>
            </a:r>
            <a:endParaRPr lang="en-US" sz="1400" dirty="0"/>
          </a:p>
        </p:txBody>
      </p:sp>
    </p:spTree>
    <p:extLst>
      <p:ext uri="{BB962C8B-B14F-4D97-AF65-F5344CB8AC3E}">
        <p14:creationId xmlns:p14="http://schemas.microsoft.com/office/powerpoint/2010/main" val="818114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4"/>
            <a:ext cx="8529349" cy="5220055"/>
          </a:xfrm>
        </p:spPr>
        <p:txBody>
          <a:bodyPr>
            <a:normAutofit fontScale="92500" lnSpcReduction="10000"/>
          </a:bodyPr>
          <a:lstStyle/>
          <a:p>
            <a:r>
              <a:rPr lang="en-US" sz="2000" dirty="0"/>
              <a:t>A class is essentially a user-defined type.</a:t>
            </a:r>
          </a:p>
          <a:p>
            <a:pPr lvl="1"/>
            <a:r>
              <a:rPr lang="en-US" sz="2000" dirty="0"/>
              <a:t>A class is a reference type.</a:t>
            </a:r>
          </a:p>
          <a:p>
            <a:r>
              <a:rPr lang="en-US" sz="2000" dirty="0"/>
              <a:t>Declare an object:</a:t>
            </a:r>
          </a:p>
          <a:p>
            <a:pPr lvl="1"/>
            <a:r>
              <a:rPr lang="en-US" sz="2000" dirty="0" err="1">
                <a:solidFill>
                  <a:schemeClr val="accent5"/>
                </a:solidFill>
              </a:rPr>
              <a:t>ClassName</a:t>
            </a:r>
            <a:r>
              <a:rPr lang="en-US" sz="2000" dirty="0"/>
              <a:t> </a:t>
            </a:r>
            <a:r>
              <a:rPr lang="en-US" sz="2000" dirty="0" err="1">
                <a:solidFill>
                  <a:srgbClr val="45B451"/>
                </a:solidFill>
              </a:rPr>
              <a:t>objectRefVar</a:t>
            </a:r>
            <a:r>
              <a:rPr lang="en-US" sz="2000" dirty="0"/>
              <a:t>;      Example: </a:t>
            </a:r>
            <a:r>
              <a:rPr lang="en-US" sz="2000" dirty="0">
                <a:solidFill>
                  <a:schemeClr val="accent5"/>
                </a:solidFill>
              </a:rPr>
              <a:t>SimpleCircle</a:t>
            </a:r>
            <a:r>
              <a:rPr lang="en-US" sz="2000" dirty="0"/>
              <a:t> </a:t>
            </a:r>
            <a:r>
              <a:rPr lang="en-US" sz="2000" dirty="0">
                <a:solidFill>
                  <a:srgbClr val="45B451"/>
                </a:solidFill>
              </a:rPr>
              <a:t>myCircle</a:t>
            </a:r>
            <a:r>
              <a:rPr lang="en-US" sz="2000" dirty="0"/>
              <a:t>;</a:t>
            </a:r>
          </a:p>
          <a:p>
            <a:r>
              <a:rPr lang="en-US" sz="2000" dirty="0"/>
              <a:t>Create an object:</a:t>
            </a:r>
          </a:p>
          <a:p>
            <a:pPr lvl="1"/>
            <a:r>
              <a:rPr lang="en-US" sz="2000" dirty="0" err="1">
                <a:solidFill>
                  <a:srgbClr val="45B451"/>
                </a:solidFill>
              </a:rPr>
              <a:t>objectRefVar</a:t>
            </a:r>
            <a:r>
              <a:rPr lang="en-US" sz="2000" dirty="0"/>
              <a:t> = </a:t>
            </a:r>
            <a:r>
              <a:rPr lang="en-US" sz="2000" dirty="0">
                <a:solidFill>
                  <a:schemeClr val="accent5"/>
                </a:solidFill>
              </a:rPr>
              <a:t>new</a:t>
            </a:r>
            <a:r>
              <a:rPr lang="en-US" sz="2000" dirty="0"/>
              <a:t> </a:t>
            </a:r>
            <a:r>
              <a:rPr lang="en-US" sz="2000" dirty="0" err="1">
                <a:solidFill>
                  <a:schemeClr val="accent5"/>
                </a:solidFill>
              </a:rPr>
              <a:t>ClassName</a:t>
            </a:r>
            <a:r>
              <a:rPr lang="en-US" sz="2000" dirty="0"/>
              <a:t>(); </a:t>
            </a:r>
          </a:p>
          <a:p>
            <a:pPr lvl="1"/>
            <a:r>
              <a:rPr lang="en-US" sz="2000" dirty="0"/>
              <a:t> Example: </a:t>
            </a:r>
            <a:r>
              <a:rPr lang="en-US" sz="2000" dirty="0">
                <a:solidFill>
                  <a:srgbClr val="45B451"/>
                </a:solidFill>
              </a:rPr>
              <a:t>myCircle</a:t>
            </a:r>
            <a:r>
              <a:rPr lang="en-US" sz="2000" dirty="0"/>
              <a:t> = new </a:t>
            </a:r>
            <a:r>
              <a:rPr lang="en-US" sz="2000" dirty="0">
                <a:solidFill>
                  <a:schemeClr val="accent5"/>
                </a:solidFill>
              </a:rPr>
              <a:t>SimpleCircle</a:t>
            </a:r>
            <a:r>
              <a:rPr lang="en-US" sz="2000" dirty="0"/>
              <a:t>();</a:t>
            </a:r>
          </a:p>
          <a:p>
            <a:r>
              <a:rPr lang="en-US" sz="2000" dirty="0"/>
              <a:t>Declare and create an object:</a:t>
            </a:r>
          </a:p>
          <a:p>
            <a:pPr lvl="1"/>
            <a:r>
              <a:rPr lang="en-US" sz="2000" dirty="0"/>
              <a:t>Syntax: </a:t>
            </a:r>
            <a:r>
              <a:rPr lang="en-US" sz="1800" dirty="0" err="1">
                <a:solidFill>
                  <a:schemeClr val="accent5"/>
                </a:solidFill>
              </a:rPr>
              <a:t>ClassName</a:t>
            </a:r>
            <a:r>
              <a:rPr lang="en-US" sz="2000" dirty="0"/>
              <a:t> </a:t>
            </a:r>
            <a:r>
              <a:rPr lang="en-US" sz="2000" dirty="0" err="1"/>
              <a:t>objectName</a:t>
            </a:r>
            <a:r>
              <a:rPr lang="en-US" sz="2000" dirty="0"/>
              <a:t> = </a:t>
            </a:r>
            <a:r>
              <a:rPr lang="en-US" sz="2000" dirty="0">
                <a:solidFill>
                  <a:schemeClr val="accent5"/>
                </a:solidFill>
              </a:rPr>
              <a:t>new</a:t>
            </a:r>
            <a:r>
              <a:rPr lang="en-US" sz="2000" dirty="0"/>
              <a:t> </a:t>
            </a:r>
            <a:r>
              <a:rPr lang="en-US" sz="1800" dirty="0" err="1">
                <a:solidFill>
                  <a:schemeClr val="accent5"/>
                </a:solidFill>
              </a:rPr>
              <a:t>ClassName</a:t>
            </a:r>
            <a:r>
              <a:rPr lang="en-US" sz="2000" dirty="0"/>
              <a:t>(parameters); </a:t>
            </a:r>
          </a:p>
          <a:p>
            <a:endParaRPr lang="en-US" sz="2000" dirty="0"/>
          </a:p>
          <a:p>
            <a:endParaRPr lang="en-US" sz="2000" dirty="0"/>
          </a:p>
          <a:p>
            <a:r>
              <a:rPr lang="en-US" sz="2000" dirty="0"/>
              <a:t>The </a:t>
            </a:r>
            <a:r>
              <a:rPr lang="en-US" sz="2000" dirty="0">
                <a:solidFill>
                  <a:srgbClr val="FF0000"/>
                </a:solidFill>
              </a:rPr>
              <a:t>new</a:t>
            </a:r>
            <a:r>
              <a:rPr lang="en-US" sz="2000" dirty="0"/>
              <a:t> operator is used to create an object from the constructor: </a:t>
            </a:r>
            <a:r>
              <a:rPr lang="en-US" sz="2000" dirty="0">
                <a:solidFill>
                  <a:schemeClr val="accent5"/>
                </a:solidFill>
              </a:rPr>
              <a:t>new</a:t>
            </a:r>
            <a:r>
              <a:rPr lang="en-US" sz="2000" dirty="0"/>
              <a:t> </a:t>
            </a:r>
            <a:r>
              <a:rPr lang="en-US" sz="2000" dirty="0" err="1"/>
              <a:t>SimpleCircle</a:t>
            </a:r>
            <a:r>
              <a:rPr lang="en-US" sz="2000" dirty="0"/>
              <a:t>(). </a:t>
            </a:r>
          </a:p>
          <a:p>
            <a:r>
              <a:rPr lang="en-US" sz="2000" dirty="0"/>
              <a:t>Objects are stored in the heap.</a:t>
            </a:r>
          </a:p>
        </p:txBody>
      </p:sp>
      <p:sp>
        <p:nvSpPr>
          <p:cNvPr id="3" name="Title 2"/>
          <p:cNvSpPr>
            <a:spLocks noGrp="1"/>
          </p:cNvSpPr>
          <p:nvPr>
            <p:ph type="ctrTitle"/>
          </p:nvPr>
        </p:nvSpPr>
        <p:spPr/>
        <p:txBody>
          <a:bodyPr/>
          <a:lstStyle/>
          <a:p>
            <a:r>
              <a:rPr lang="en-US" dirty="0"/>
              <a:t>Creating Objects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13</a:t>
            </a:fld>
            <a:endParaRPr lang="en-US"/>
          </a:p>
        </p:txBody>
      </p:sp>
      <p:sp>
        <p:nvSpPr>
          <p:cNvPr id="18" name="Content Placeholder 1"/>
          <p:cNvSpPr txBox="1">
            <a:spLocks/>
          </p:cNvSpPr>
          <p:nvPr/>
        </p:nvSpPr>
        <p:spPr>
          <a:xfrm>
            <a:off x="286691" y="1964180"/>
            <a:ext cx="2709217" cy="44967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6" name="Picture 5"/>
          <p:cNvPicPr>
            <a:picLocks noChangeAspect="1"/>
          </p:cNvPicPr>
          <p:nvPr/>
        </p:nvPicPr>
        <p:blipFill rotWithShape="1">
          <a:blip r:embed="rId3"/>
          <a:srcRect t="6460" r="22726" b="79550"/>
          <a:stretch/>
        </p:blipFill>
        <p:spPr>
          <a:xfrm>
            <a:off x="2123327" y="4570080"/>
            <a:ext cx="5144851" cy="477078"/>
          </a:xfrm>
          <a:prstGeom prst="rect">
            <a:avLst/>
          </a:prstGeom>
        </p:spPr>
      </p:pic>
    </p:spTree>
    <p:extLst>
      <p:ext uri="{BB962C8B-B14F-4D97-AF65-F5344CB8AC3E}">
        <p14:creationId xmlns:p14="http://schemas.microsoft.com/office/powerpoint/2010/main" val="813763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943166" y="1779604"/>
            <a:ext cx="5100920" cy="4086835"/>
          </a:xfrm>
          <a:prstGeom prst="rect">
            <a:avLst/>
          </a:prstGeom>
        </p:spPr>
      </p:pic>
      <p:sp>
        <p:nvSpPr>
          <p:cNvPr id="2" name="Content Placeholder 1"/>
          <p:cNvSpPr>
            <a:spLocks noGrp="1"/>
          </p:cNvSpPr>
          <p:nvPr>
            <p:ph idx="1"/>
          </p:nvPr>
        </p:nvSpPr>
        <p:spPr>
          <a:xfrm>
            <a:off x="314469" y="1008068"/>
            <a:ext cx="8543637" cy="2253489"/>
          </a:xfrm>
        </p:spPr>
        <p:txBody>
          <a:bodyPr>
            <a:normAutofit/>
          </a:bodyPr>
          <a:lstStyle/>
          <a:p>
            <a:pPr>
              <a:spcBef>
                <a:spcPts val="600"/>
              </a:spcBef>
            </a:pPr>
            <a:r>
              <a:rPr lang="en-US" dirty="0"/>
              <a:t>Objects members are accessed via the object’s reference variables using the dot operator (.), the object member access operator.</a:t>
            </a:r>
            <a:endParaRPr lang="ar-SA" dirty="0"/>
          </a:p>
          <a:p>
            <a:pPr>
              <a:spcBef>
                <a:spcPts val="600"/>
              </a:spcBef>
            </a:pPr>
            <a:r>
              <a:rPr lang="en-US" sz="2000" dirty="0"/>
              <a:t>Referencing the object’s data:</a:t>
            </a:r>
          </a:p>
          <a:p>
            <a:pPr marL="0" indent="0">
              <a:spcBef>
                <a:spcPts val="600"/>
              </a:spcBef>
              <a:buNone/>
            </a:pPr>
            <a:r>
              <a:rPr lang="en-US" sz="2000" dirty="0">
                <a:solidFill>
                  <a:schemeClr val="accent5"/>
                </a:solidFill>
              </a:rPr>
              <a:t>    </a:t>
            </a:r>
            <a:r>
              <a:rPr lang="en-US" sz="2000" dirty="0" err="1">
                <a:solidFill>
                  <a:schemeClr val="accent5"/>
                </a:solidFill>
              </a:rPr>
              <a:t>objectRefVar.dataField</a:t>
            </a:r>
            <a:endParaRPr lang="en-US" sz="2000" dirty="0">
              <a:solidFill>
                <a:schemeClr val="accent5"/>
              </a:solidFill>
            </a:endParaRPr>
          </a:p>
          <a:p>
            <a:pPr marL="0" indent="0">
              <a:spcBef>
                <a:spcPts val="600"/>
              </a:spcBef>
              <a:buNone/>
            </a:pPr>
            <a:r>
              <a:rPr lang="en-US" sz="2000" dirty="0"/>
              <a:t>    e.g., circle1.radius</a:t>
            </a:r>
          </a:p>
        </p:txBody>
      </p:sp>
      <p:sp>
        <p:nvSpPr>
          <p:cNvPr id="3" name="Title 2"/>
          <p:cNvSpPr>
            <a:spLocks noGrp="1"/>
          </p:cNvSpPr>
          <p:nvPr>
            <p:ph type="ctrTitle"/>
          </p:nvPr>
        </p:nvSpPr>
        <p:spPr/>
        <p:txBody>
          <a:bodyPr/>
          <a:lstStyle/>
          <a:p>
            <a:r>
              <a:rPr lang="en-US" dirty="0"/>
              <a:t>Accessing Object’s Members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14</a:t>
            </a:fld>
            <a:endParaRPr lang="en-US"/>
          </a:p>
        </p:txBody>
      </p:sp>
      <p:sp>
        <p:nvSpPr>
          <p:cNvPr id="19" name="Rectangle 18"/>
          <p:cNvSpPr/>
          <p:nvPr/>
        </p:nvSpPr>
        <p:spPr>
          <a:xfrm>
            <a:off x="4407263" y="2481353"/>
            <a:ext cx="228843" cy="214591"/>
          </a:xfrm>
          <a:prstGeom prst="rect">
            <a:avLst/>
          </a:prstGeom>
          <a:solidFill>
            <a:srgbClr val="45B451"/>
          </a:solidFill>
          <a:ln>
            <a:solidFill>
              <a:srgbClr val="45B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968451" y="3005846"/>
            <a:ext cx="1214238" cy="5121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009697" y="3848272"/>
            <a:ext cx="1214238" cy="5121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957895" y="4694021"/>
            <a:ext cx="1214238" cy="5121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034875" y="3029270"/>
            <a:ext cx="1214238" cy="512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034875" y="3827963"/>
            <a:ext cx="1214238" cy="512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034875" y="4698076"/>
            <a:ext cx="1214238" cy="5121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413465" y="3290560"/>
            <a:ext cx="228843" cy="214591"/>
          </a:xfrm>
          <a:prstGeom prst="rect">
            <a:avLst/>
          </a:prstGeom>
          <a:solidFill>
            <a:srgbClr val="45B451"/>
          </a:solidFill>
          <a:ln>
            <a:solidFill>
              <a:srgbClr val="45B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407262" y="4114586"/>
            <a:ext cx="228843" cy="214591"/>
          </a:xfrm>
          <a:prstGeom prst="rect">
            <a:avLst/>
          </a:prstGeom>
          <a:solidFill>
            <a:srgbClr val="45B451"/>
          </a:solidFill>
          <a:ln>
            <a:solidFill>
              <a:srgbClr val="45B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1"/>
          <p:cNvSpPr txBox="1">
            <a:spLocks/>
          </p:cNvSpPr>
          <p:nvPr/>
        </p:nvSpPr>
        <p:spPr>
          <a:xfrm>
            <a:off x="1003352" y="5913237"/>
            <a:ext cx="7265505" cy="4338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The three objects </a:t>
            </a:r>
            <a:r>
              <a:rPr lang="en-US" sz="2000" dirty="0">
                <a:solidFill>
                  <a:srgbClr val="FF0000"/>
                </a:solidFill>
              </a:rPr>
              <a:t>have different data </a:t>
            </a:r>
            <a:r>
              <a:rPr lang="en-US" sz="2000" dirty="0"/>
              <a:t>but </a:t>
            </a:r>
            <a:r>
              <a:rPr lang="en-US" sz="2000" dirty="0">
                <a:solidFill>
                  <a:schemeClr val="accent5"/>
                </a:solidFill>
              </a:rPr>
              <a:t>the same methods.</a:t>
            </a:r>
          </a:p>
        </p:txBody>
      </p:sp>
      <p:sp>
        <p:nvSpPr>
          <p:cNvPr id="22" name="Content Placeholder 1"/>
          <p:cNvSpPr txBox="1">
            <a:spLocks/>
          </p:cNvSpPr>
          <p:nvPr/>
        </p:nvSpPr>
        <p:spPr>
          <a:xfrm>
            <a:off x="314469" y="3186362"/>
            <a:ext cx="3705772" cy="17350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a:spcBef>
                <a:spcPts val="600"/>
              </a:spcBef>
            </a:pPr>
            <a:r>
              <a:rPr lang="en-US" sz="1800" dirty="0"/>
              <a:t>Invoking the object’s method:</a:t>
            </a:r>
          </a:p>
          <a:p>
            <a:pPr marL="0" indent="0">
              <a:spcBef>
                <a:spcPts val="600"/>
              </a:spcBef>
              <a:buFont typeface="Arial" panose="020B0604020202020204" pitchFamily="34" charset="0"/>
              <a:buNone/>
            </a:pPr>
            <a:r>
              <a:rPr lang="en-US" sz="1600" dirty="0">
                <a:solidFill>
                  <a:schemeClr val="accent5"/>
                </a:solidFill>
              </a:rPr>
              <a:t>    </a:t>
            </a:r>
            <a:r>
              <a:rPr lang="en-US" sz="1600" dirty="0" err="1">
                <a:solidFill>
                  <a:schemeClr val="accent5"/>
                </a:solidFill>
              </a:rPr>
              <a:t>objectRefVar.methodName</a:t>
            </a:r>
            <a:r>
              <a:rPr lang="en-US" sz="1600" dirty="0">
                <a:solidFill>
                  <a:schemeClr val="accent5"/>
                </a:solidFill>
              </a:rPr>
              <a:t>(arguments)</a:t>
            </a:r>
          </a:p>
          <a:p>
            <a:pPr marL="0" indent="0">
              <a:spcBef>
                <a:spcPts val="600"/>
              </a:spcBef>
              <a:buFont typeface="Arial" panose="020B0604020202020204" pitchFamily="34" charset="0"/>
              <a:buNone/>
            </a:pPr>
            <a:r>
              <a:rPr lang="en-US" sz="1800" dirty="0"/>
              <a:t>    e.g., circle1.getArea()</a:t>
            </a:r>
          </a:p>
        </p:txBody>
      </p:sp>
    </p:spTree>
    <p:extLst>
      <p:ext uri="{BB962C8B-B14F-4D97-AF65-F5344CB8AC3E}">
        <p14:creationId xmlns:p14="http://schemas.microsoft.com/office/powerpoint/2010/main" val="1312796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How do you define a class?          </a:t>
            </a:r>
          </a:p>
          <a:p>
            <a:endParaRPr lang="en-US" dirty="0"/>
          </a:p>
          <a:p>
            <a:endParaRPr lang="en-US" dirty="0"/>
          </a:p>
          <a:p>
            <a:r>
              <a:rPr lang="en-US" dirty="0"/>
              <a:t>How do you declare an object's reference variable?</a:t>
            </a:r>
          </a:p>
          <a:p>
            <a:endParaRPr lang="en-US" dirty="0"/>
          </a:p>
          <a:p>
            <a:endParaRPr lang="en-US" dirty="0"/>
          </a:p>
          <a:p>
            <a:r>
              <a:rPr lang="en-US" dirty="0"/>
              <a:t>How do you create an object? </a:t>
            </a:r>
          </a:p>
        </p:txBody>
      </p:sp>
      <p:sp>
        <p:nvSpPr>
          <p:cNvPr id="3" name="Title 2"/>
          <p:cNvSpPr>
            <a:spLocks noGrp="1"/>
          </p:cNvSpPr>
          <p:nvPr>
            <p:ph type="ctrTitle"/>
          </p:nvPr>
        </p:nvSpPr>
        <p:spPr/>
        <p:txBody>
          <a:bodyPr/>
          <a:lstStyle/>
          <a:p>
            <a:r>
              <a:rPr lang="en-US" dirty="0"/>
              <a:t>Popup-Question(1)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15</a:t>
            </a:fld>
            <a:endParaRPr lang="en-US"/>
          </a:p>
        </p:txBody>
      </p:sp>
      <p:sp>
        <p:nvSpPr>
          <p:cNvPr id="5" name="Rectangle 4"/>
          <p:cNvSpPr/>
          <p:nvPr/>
        </p:nvSpPr>
        <p:spPr>
          <a:xfrm>
            <a:off x="2365511" y="1360356"/>
            <a:ext cx="4572000" cy="923330"/>
          </a:xfrm>
          <a:prstGeom prst="rect">
            <a:avLst/>
          </a:prstGeom>
        </p:spPr>
        <p:txBody>
          <a:bodyPr>
            <a:spAutoFit/>
          </a:bodyPr>
          <a:lstStyle/>
          <a:p>
            <a:r>
              <a:rPr lang="en-US" dirty="0">
                <a:solidFill>
                  <a:schemeClr val="accent5"/>
                </a:solidFill>
                <a:latin typeface="Cambria Math" panose="02040503050406030204" pitchFamily="18" charset="0"/>
                <a:ea typeface="Cambria Math" panose="02040503050406030204" pitchFamily="18" charset="0"/>
              </a:rPr>
              <a:t>class</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ClassName</a:t>
            </a:r>
            <a:r>
              <a:rPr lang="en-US" dirty="0">
                <a:latin typeface="Cambria Math" panose="02040503050406030204" pitchFamily="18" charset="0"/>
                <a:ea typeface="Cambria Math" panose="02040503050406030204" pitchFamily="18" charset="0"/>
              </a:rPr>
              <a:t> {</a:t>
            </a:r>
          </a:p>
          <a:p>
            <a:endParaRPr lang="en-US" dirty="0">
              <a:latin typeface="Cambria Math" panose="02040503050406030204" pitchFamily="18" charset="0"/>
              <a:ea typeface="Cambria Math" panose="02040503050406030204" pitchFamily="18" charset="0"/>
            </a:endParaRPr>
          </a:p>
          <a:p>
            <a:r>
              <a:rPr lang="en-US" dirty="0">
                <a:latin typeface="Cambria Math" panose="02040503050406030204" pitchFamily="18" charset="0"/>
                <a:ea typeface="Cambria Math" panose="02040503050406030204" pitchFamily="18" charset="0"/>
              </a:rPr>
              <a:t>}</a:t>
            </a:r>
          </a:p>
        </p:txBody>
      </p:sp>
      <p:sp>
        <p:nvSpPr>
          <p:cNvPr id="6" name="Rectangle 5"/>
          <p:cNvSpPr/>
          <p:nvPr/>
        </p:nvSpPr>
        <p:spPr>
          <a:xfrm>
            <a:off x="3035396" y="3251996"/>
            <a:ext cx="3232231" cy="369332"/>
          </a:xfrm>
          <a:prstGeom prst="rect">
            <a:avLst/>
          </a:prstGeom>
        </p:spPr>
        <p:txBody>
          <a:bodyPr wrap="none">
            <a:spAutoFit/>
          </a:bodyPr>
          <a:lstStyle/>
          <a:p>
            <a:r>
              <a:rPr lang="en-US" dirty="0" err="1">
                <a:latin typeface="Cambria Math" panose="02040503050406030204" pitchFamily="18" charset="0"/>
                <a:ea typeface="Cambria Math" panose="02040503050406030204" pitchFamily="18" charset="0"/>
              </a:rPr>
              <a:t>ClassName</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referenceVariable</a:t>
            </a:r>
            <a:r>
              <a:rPr lang="en-US" dirty="0">
                <a:latin typeface="Cambria Math" panose="02040503050406030204" pitchFamily="18" charset="0"/>
                <a:ea typeface="Cambria Math" panose="02040503050406030204" pitchFamily="18" charset="0"/>
              </a:rPr>
              <a:t>;</a:t>
            </a:r>
          </a:p>
        </p:txBody>
      </p:sp>
      <p:sp>
        <p:nvSpPr>
          <p:cNvPr id="7" name="Rectangle 6"/>
          <p:cNvSpPr/>
          <p:nvPr/>
        </p:nvSpPr>
        <p:spPr>
          <a:xfrm>
            <a:off x="3658292" y="4655588"/>
            <a:ext cx="1986441" cy="369332"/>
          </a:xfrm>
          <a:prstGeom prst="rect">
            <a:avLst/>
          </a:prstGeom>
        </p:spPr>
        <p:txBody>
          <a:bodyPr wrap="none">
            <a:spAutoFit/>
          </a:bodyPr>
          <a:lstStyle/>
          <a:p>
            <a:r>
              <a:rPr lang="en-US" dirty="0">
                <a:solidFill>
                  <a:schemeClr val="accent5"/>
                </a:solidFill>
                <a:latin typeface="Cambria Math" panose="02040503050406030204" pitchFamily="18" charset="0"/>
                <a:ea typeface="Cambria Math" panose="02040503050406030204" pitchFamily="18" charset="0"/>
              </a:rPr>
              <a:t>new</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ClassName</a:t>
            </a:r>
            <a:r>
              <a:rPr lang="en-US" dirty="0">
                <a:latin typeface="Cambria Math" panose="02040503050406030204" pitchFamily="18" charset="0"/>
                <a:ea typeface="Cambria Math" panose="02040503050406030204" pitchFamily="18" charset="0"/>
              </a:rPr>
              <a:t>();</a:t>
            </a:r>
          </a:p>
        </p:txBody>
      </p:sp>
      <p:sp>
        <p:nvSpPr>
          <p:cNvPr id="8" name="Rectangle 7"/>
          <p:cNvSpPr/>
          <p:nvPr/>
        </p:nvSpPr>
        <p:spPr>
          <a:xfrm>
            <a:off x="2260542" y="5801908"/>
            <a:ext cx="5134034" cy="369332"/>
          </a:xfrm>
          <a:prstGeom prst="rect">
            <a:avLst/>
          </a:prstGeom>
        </p:spPr>
        <p:txBody>
          <a:bodyPr wrap="none">
            <a:spAutoFit/>
          </a:bodyPr>
          <a:lstStyle/>
          <a:p>
            <a:r>
              <a:rPr lang="en-US" dirty="0" err="1">
                <a:latin typeface="Cambria Math" panose="02040503050406030204" pitchFamily="18" charset="0"/>
                <a:ea typeface="Cambria Math" panose="02040503050406030204" pitchFamily="18" charset="0"/>
              </a:rPr>
              <a:t>ClassName</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referenceVariable</a:t>
            </a:r>
            <a:r>
              <a:rPr lang="en-US" dirty="0">
                <a:latin typeface="Cambria Math" panose="02040503050406030204" pitchFamily="18" charset="0"/>
                <a:ea typeface="Cambria Math" panose="02040503050406030204" pitchFamily="18" charset="0"/>
              </a:rPr>
              <a:t> = </a:t>
            </a:r>
            <a:r>
              <a:rPr lang="en-US" dirty="0">
                <a:solidFill>
                  <a:schemeClr val="accent5"/>
                </a:solidFill>
                <a:latin typeface="Cambria Math" panose="02040503050406030204" pitchFamily="18" charset="0"/>
                <a:ea typeface="Cambria Math" panose="02040503050406030204" pitchFamily="18" charset="0"/>
              </a:rPr>
              <a:t>new</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ClassName</a:t>
            </a:r>
            <a:r>
              <a:rPr lang="en-US" dirty="0">
                <a:latin typeface="Cambria Math" panose="02040503050406030204" pitchFamily="18" charset="0"/>
                <a:ea typeface="Cambria Math" panose="02040503050406030204" pitchFamily="18" charset="0"/>
              </a:rPr>
              <a:t>();</a:t>
            </a:r>
          </a:p>
        </p:txBody>
      </p:sp>
    </p:spTree>
    <p:extLst>
      <p:ext uri="{BB962C8B-B14F-4D97-AF65-F5344CB8AC3E}">
        <p14:creationId xmlns:p14="http://schemas.microsoft.com/office/powerpoint/2010/main" val="409759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Define a class named Square with the following characteristics:</a:t>
            </a:r>
          </a:p>
          <a:p>
            <a:pPr lvl="1"/>
            <a:r>
              <a:rPr lang="en-US" dirty="0"/>
              <a:t>Data fields</a:t>
            </a:r>
          </a:p>
          <a:p>
            <a:pPr lvl="1"/>
            <a:r>
              <a:rPr lang="en-US" dirty="0"/>
              <a:t>Constructors</a:t>
            </a:r>
          </a:p>
          <a:p>
            <a:pPr lvl="1"/>
            <a:r>
              <a:rPr lang="en-US" dirty="0"/>
              <a:t>Methods</a:t>
            </a:r>
          </a:p>
          <a:p>
            <a:r>
              <a:rPr lang="en-US" dirty="0"/>
              <a:t>Write a test program</a:t>
            </a:r>
          </a:p>
          <a:p>
            <a:pPr lvl="1"/>
            <a:r>
              <a:rPr lang="en-US" dirty="0"/>
              <a:t>Create two squares</a:t>
            </a:r>
          </a:p>
          <a:p>
            <a:r>
              <a:rPr lang="en-US" dirty="0"/>
              <a:t> Draw the class diagrams</a:t>
            </a:r>
          </a:p>
        </p:txBody>
      </p:sp>
      <p:sp>
        <p:nvSpPr>
          <p:cNvPr id="3" name="Title 2"/>
          <p:cNvSpPr>
            <a:spLocks noGrp="1"/>
          </p:cNvSpPr>
          <p:nvPr>
            <p:ph type="ctrTitle"/>
          </p:nvPr>
        </p:nvSpPr>
        <p:spPr/>
        <p:txBody>
          <a:bodyPr/>
          <a:lstStyle/>
          <a:p>
            <a:r>
              <a:rPr lang="en-US" dirty="0"/>
              <a:t>Popup-Question(2)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16</a:t>
            </a:fld>
            <a:endParaRPr lang="en-US"/>
          </a:p>
        </p:txBody>
      </p:sp>
      <p:pic>
        <p:nvPicPr>
          <p:cNvPr id="6" name="Picture 5"/>
          <p:cNvPicPr>
            <a:picLocks noChangeAspect="1"/>
          </p:cNvPicPr>
          <p:nvPr/>
        </p:nvPicPr>
        <p:blipFill rotWithShape="1">
          <a:blip r:embed="rId2"/>
          <a:srcRect r="31689" b="36289"/>
          <a:stretch/>
        </p:blipFill>
        <p:spPr>
          <a:xfrm>
            <a:off x="5069844" y="1465545"/>
            <a:ext cx="3740179" cy="4371397"/>
          </a:xfrm>
          <a:prstGeom prst="rect">
            <a:avLst/>
          </a:prstGeom>
        </p:spPr>
      </p:pic>
      <p:pic>
        <p:nvPicPr>
          <p:cNvPr id="7" name="Picture 6"/>
          <p:cNvPicPr>
            <a:picLocks noChangeAspect="1"/>
          </p:cNvPicPr>
          <p:nvPr/>
        </p:nvPicPr>
        <p:blipFill rotWithShape="1">
          <a:blip r:embed="rId2"/>
          <a:srcRect t="66462"/>
          <a:stretch/>
        </p:blipFill>
        <p:spPr>
          <a:xfrm>
            <a:off x="391373" y="4360454"/>
            <a:ext cx="4213889" cy="1771036"/>
          </a:xfrm>
          <a:prstGeom prst="rect">
            <a:avLst/>
          </a:prstGeom>
        </p:spPr>
      </p:pic>
    </p:spTree>
    <p:extLst>
      <p:ext uri="{BB962C8B-B14F-4D97-AF65-F5344CB8AC3E}">
        <p14:creationId xmlns:p14="http://schemas.microsoft.com/office/powerpoint/2010/main" val="2215828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dirty="0"/>
              <a:t>A class provides methods of a special type, known as constructors. </a:t>
            </a:r>
          </a:p>
          <a:p>
            <a:pPr lvl="1"/>
            <a:r>
              <a:rPr lang="en-US" sz="2000" dirty="0"/>
              <a:t>Invoked using the </a:t>
            </a:r>
            <a:r>
              <a:rPr lang="en-US" sz="2000" dirty="0">
                <a:solidFill>
                  <a:srgbClr val="FF0000"/>
                </a:solidFill>
              </a:rPr>
              <a:t>new</a:t>
            </a:r>
            <a:r>
              <a:rPr lang="en-US" sz="2000" dirty="0"/>
              <a:t> operator when an object is created.</a:t>
            </a:r>
          </a:p>
          <a:p>
            <a:pPr lvl="1"/>
            <a:endParaRPr lang="en-US" sz="1100" dirty="0">
              <a:solidFill>
                <a:schemeClr val="accent5"/>
              </a:solidFill>
            </a:endParaRPr>
          </a:p>
          <a:p>
            <a:pPr lvl="1"/>
            <a:r>
              <a:rPr lang="en-US" sz="2000" dirty="0">
                <a:solidFill>
                  <a:schemeClr val="accent5"/>
                </a:solidFill>
              </a:rPr>
              <a:t>Must have the same name as the class itself.</a:t>
            </a:r>
          </a:p>
          <a:p>
            <a:pPr lvl="1"/>
            <a:r>
              <a:rPr lang="en-US" sz="2000" dirty="0">
                <a:solidFill>
                  <a:schemeClr val="accent5"/>
                </a:solidFill>
              </a:rPr>
              <a:t>Do not have a return type - not even void</a:t>
            </a:r>
            <a:r>
              <a:rPr lang="en-US" sz="2000" dirty="0"/>
              <a:t>. </a:t>
            </a:r>
          </a:p>
          <a:p>
            <a:pPr lvl="1"/>
            <a:r>
              <a:rPr lang="en-US" sz="2000" dirty="0"/>
              <a:t>Can not declared as static </a:t>
            </a:r>
          </a:p>
          <a:p>
            <a:pPr lvl="1"/>
            <a:r>
              <a:rPr lang="en-US" sz="2000" dirty="0"/>
              <a:t>Used to initialize the data fields of objects.</a:t>
            </a:r>
          </a:p>
          <a:p>
            <a:pPr lvl="1"/>
            <a:endParaRPr lang="en-US" sz="2400" dirty="0"/>
          </a:p>
          <a:p>
            <a:pPr lvl="1"/>
            <a:endParaRPr lang="en-US" sz="2400" dirty="0"/>
          </a:p>
        </p:txBody>
      </p:sp>
      <p:sp>
        <p:nvSpPr>
          <p:cNvPr id="3" name="Title 2"/>
          <p:cNvSpPr>
            <a:spLocks noGrp="1"/>
          </p:cNvSpPr>
          <p:nvPr>
            <p:ph type="ctrTitle"/>
          </p:nvPr>
        </p:nvSpPr>
        <p:spPr/>
        <p:txBody>
          <a:bodyPr/>
          <a:lstStyle/>
          <a:p>
            <a:r>
              <a:rPr lang="en-US" dirty="0"/>
              <a:t>Constructors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17</a:t>
            </a:fld>
            <a:endParaRPr lang="en-US"/>
          </a:p>
        </p:txBody>
      </p:sp>
      <p:grpSp>
        <p:nvGrpSpPr>
          <p:cNvPr id="9" name="Group 8"/>
          <p:cNvGrpSpPr/>
          <p:nvPr/>
        </p:nvGrpSpPr>
        <p:grpSpPr>
          <a:xfrm>
            <a:off x="3217883" y="4283901"/>
            <a:ext cx="5356183" cy="2072005"/>
            <a:chOff x="3217883" y="3947594"/>
            <a:chExt cx="5914053" cy="2408312"/>
          </a:xfrm>
        </p:grpSpPr>
        <p:pic>
          <p:nvPicPr>
            <p:cNvPr id="5" name="Picture 4"/>
            <p:cNvPicPr>
              <a:picLocks noChangeAspect="1"/>
            </p:cNvPicPr>
            <p:nvPr/>
          </p:nvPicPr>
          <p:blipFill rotWithShape="1">
            <a:blip r:embed="rId3"/>
            <a:srcRect t="913" b="53832"/>
            <a:stretch/>
          </p:blipFill>
          <p:spPr>
            <a:xfrm>
              <a:off x="3217883" y="3947594"/>
              <a:ext cx="5914053" cy="2408312"/>
            </a:xfrm>
            <a:prstGeom prst="rect">
              <a:avLst/>
            </a:prstGeom>
          </p:spPr>
        </p:pic>
        <p:sp>
          <p:nvSpPr>
            <p:cNvPr id="7" name="Rectangle 6"/>
            <p:cNvSpPr/>
            <p:nvPr/>
          </p:nvSpPr>
          <p:spPr>
            <a:xfrm>
              <a:off x="4336408" y="3947594"/>
              <a:ext cx="1335780" cy="24578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3850379" y="4834751"/>
            <a:ext cx="1582290" cy="22021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914150" y="5575450"/>
            <a:ext cx="3290221" cy="25997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69634" y="4419448"/>
            <a:ext cx="2299946" cy="1200329"/>
          </a:xfrm>
          <a:prstGeom prst="rect">
            <a:avLst/>
          </a:prstGeom>
        </p:spPr>
        <p:txBody>
          <a:bodyPr wrap="square">
            <a:spAutoFit/>
          </a:bodyPr>
          <a:lstStyle/>
          <a:p>
            <a:pPr algn="ctr"/>
            <a:r>
              <a:rPr lang="en-US" dirty="0">
                <a:solidFill>
                  <a:srgbClr val="FF0000"/>
                </a:solidFill>
                <a:latin typeface="Garamond" panose="02020404030301010803" pitchFamily="18" charset="0"/>
              </a:rPr>
              <a:t>A constructor with no parameters is referred to as a no-</a:t>
            </a:r>
            <a:r>
              <a:rPr lang="en-US" dirty="0" err="1">
                <a:solidFill>
                  <a:srgbClr val="FF0000"/>
                </a:solidFill>
                <a:latin typeface="Garamond" panose="02020404030301010803" pitchFamily="18" charset="0"/>
              </a:rPr>
              <a:t>arg</a:t>
            </a:r>
            <a:r>
              <a:rPr lang="en-US" dirty="0">
                <a:solidFill>
                  <a:srgbClr val="FF0000"/>
                </a:solidFill>
                <a:latin typeface="Garamond" panose="02020404030301010803" pitchFamily="18" charset="0"/>
              </a:rPr>
              <a:t> constructor. </a:t>
            </a:r>
          </a:p>
        </p:txBody>
      </p:sp>
      <p:cxnSp>
        <p:nvCxnSpPr>
          <p:cNvPr id="13" name="Straight Arrow Connector 12"/>
          <p:cNvCxnSpPr/>
          <p:nvPr/>
        </p:nvCxnSpPr>
        <p:spPr>
          <a:xfrm>
            <a:off x="2569580" y="4944858"/>
            <a:ext cx="1200754" cy="163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Rectangle 13"/>
          <p:cNvSpPr/>
          <p:nvPr/>
        </p:nvSpPr>
        <p:spPr>
          <a:xfrm>
            <a:off x="2660883" y="2255568"/>
            <a:ext cx="4068743" cy="369332"/>
          </a:xfrm>
          <a:prstGeom prst="rect">
            <a:avLst/>
          </a:prstGeom>
        </p:spPr>
        <p:txBody>
          <a:bodyPr wrap="none">
            <a:spAutoFit/>
          </a:bodyPr>
          <a:lstStyle/>
          <a:p>
            <a:r>
              <a:rPr lang="en-US" dirty="0">
                <a:latin typeface="Garamond" panose="02020404030301010803" pitchFamily="18" charset="0"/>
              </a:rPr>
              <a:t>SimpleCircle circle1 = </a:t>
            </a:r>
            <a:r>
              <a:rPr lang="en-US" b="1" dirty="0">
                <a:solidFill>
                  <a:schemeClr val="accent5"/>
                </a:solidFill>
                <a:latin typeface="Garamond" panose="02020404030301010803" pitchFamily="18" charset="0"/>
              </a:rPr>
              <a:t>new</a:t>
            </a:r>
            <a:r>
              <a:rPr lang="en-US" dirty="0">
                <a:latin typeface="Garamond" panose="02020404030301010803" pitchFamily="18" charset="0"/>
              </a:rPr>
              <a:t> SimpleCircle ();</a:t>
            </a:r>
          </a:p>
        </p:txBody>
      </p:sp>
      <p:sp>
        <p:nvSpPr>
          <p:cNvPr id="6" name="Rectangle 5"/>
          <p:cNvSpPr/>
          <p:nvPr/>
        </p:nvSpPr>
        <p:spPr>
          <a:xfrm>
            <a:off x="164322" y="5881519"/>
            <a:ext cx="2925481" cy="369332"/>
          </a:xfrm>
          <a:prstGeom prst="rect">
            <a:avLst/>
          </a:prstGeom>
        </p:spPr>
        <p:txBody>
          <a:bodyPr wrap="none">
            <a:spAutoFit/>
          </a:bodyPr>
          <a:lstStyle/>
          <a:p>
            <a:r>
              <a:rPr lang="en-US" b="1" dirty="0">
                <a:solidFill>
                  <a:schemeClr val="accent1"/>
                </a:solidFill>
                <a:latin typeface="Garamond" panose="02020404030301010803" pitchFamily="18" charset="0"/>
              </a:rPr>
              <a:t>Parameterized Constructors</a:t>
            </a:r>
          </a:p>
        </p:txBody>
      </p:sp>
      <p:cxnSp>
        <p:nvCxnSpPr>
          <p:cNvPr id="17" name="Straight Arrow Connector 16"/>
          <p:cNvCxnSpPr>
            <a:stCxn id="6" idx="0"/>
            <a:endCxn id="10" idx="1"/>
          </p:cNvCxnSpPr>
          <p:nvPr/>
        </p:nvCxnSpPr>
        <p:spPr>
          <a:xfrm flipV="1">
            <a:off x="1627063" y="5705436"/>
            <a:ext cx="2287087" cy="176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906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A </a:t>
            </a:r>
            <a:r>
              <a:rPr lang="en-US" dirty="0">
                <a:solidFill>
                  <a:srgbClr val="FF0000"/>
                </a:solidFill>
              </a:rPr>
              <a:t>no-arg</a:t>
            </a:r>
            <a:r>
              <a:rPr lang="en-US" dirty="0"/>
              <a:t> constructor with an empty body is provided automatically by the compiler only if </a:t>
            </a:r>
            <a:r>
              <a:rPr lang="en-US" dirty="0">
                <a:solidFill>
                  <a:schemeClr val="accent5"/>
                </a:solidFill>
              </a:rPr>
              <a:t>no constructors </a:t>
            </a:r>
            <a:r>
              <a:rPr lang="en-US" dirty="0"/>
              <a:t>are explicitly defined in the class.</a:t>
            </a:r>
          </a:p>
          <a:p>
            <a:endParaRPr lang="en-US" dirty="0"/>
          </a:p>
          <a:p>
            <a:r>
              <a:rPr lang="en-US" dirty="0"/>
              <a:t>This constructor, called a default constructor.</a:t>
            </a:r>
          </a:p>
          <a:p>
            <a:endParaRPr lang="en-US" dirty="0"/>
          </a:p>
          <a:p>
            <a:r>
              <a:rPr lang="en-US" dirty="0"/>
              <a:t>If a class has only parameterized constructors, you can not instantiate objects with no-</a:t>
            </a:r>
            <a:r>
              <a:rPr lang="en-US" dirty="0" err="1"/>
              <a:t>arg</a:t>
            </a:r>
            <a:r>
              <a:rPr lang="en-US" dirty="0"/>
              <a:t> constructor.</a:t>
            </a:r>
          </a:p>
        </p:txBody>
      </p:sp>
      <p:sp>
        <p:nvSpPr>
          <p:cNvPr id="3" name="Title 2"/>
          <p:cNvSpPr>
            <a:spLocks noGrp="1"/>
          </p:cNvSpPr>
          <p:nvPr>
            <p:ph type="ctrTitle"/>
          </p:nvPr>
        </p:nvSpPr>
        <p:spPr/>
        <p:txBody>
          <a:bodyPr/>
          <a:lstStyle/>
          <a:p>
            <a:r>
              <a:rPr lang="en-US" dirty="0"/>
              <a:t>Constructors: The Default Constructor</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18</a:t>
            </a:fld>
            <a:endParaRPr lang="en-US"/>
          </a:p>
        </p:txBody>
      </p:sp>
      <p:sp>
        <p:nvSpPr>
          <p:cNvPr id="5" name="Rectangle 4"/>
          <p:cNvSpPr/>
          <p:nvPr/>
        </p:nvSpPr>
        <p:spPr>
          <a:xfrm>
            <a:off x="2475726" y="4345453"/>
            <a:ext cx="4068743" cy="369332"/>
          </a:xfrm>
          <a:prstGeom prst="rect">
            <a:avLst/>
          </a:prstGeom>
        </p:spPr>
        <p:txBody>
          <a:bodyPr wrap="none">
            <a:spAutoFit/>
          </a:bodyPr>
          <a:lstStyle/>
          <a:p>
            <a:r>
              <a:rPr lang="en-US" dirty="0">
                <a:latin typeface="Garamond" panose="02020404030301010803" pitchFamily="18" charset="0"/>
              </a:rPr>
              <a:t>SimpleCircle circle1 = </a:t>
            </a:r>
            <a:r>
              <a:rPr lang="en-US" b="1" dirty="0">
                <a:solidFill>
                  <a:schemeClr val="accent5"/>
                </a:solidFill>
                <a:latin typeface="Garamond" panose="02020404030301010803" pitchFamily="18" charset="0"/>
              </a:rPr>
              <a:t>new</a:t>
            </a:r>
            <a:r>
              <a:rPr lang="en-US" dirty="0">
                <a:latin typeface="Garamond" panose="02020404030301010803" pitchFamily="18" charset="0"/>
              </a:rPr>
              <a:t> SimpleCircle ();</a:t>
            </a:r>
          </a:p>
        </p:txBody>
      </p:sp>
      <p:sp>
        <p:nvSpPr>
          <p:cNvPr id="8" name="Rectangle 7"/>
          <p:cNvSpPr/>
          <p:nvPr/>
        </p:nvSpPr>
        <p:spPr>
          <a:xfrm>
            <a:off x="3829682" y="4704309"/>
            <a:ext cx="1768078" cy="688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2634701" y="4883080"/>
            <a:ext cx="5926117" cy="1577880"/>
            <a:chOff x="2709129" y="4234246"/>
            <a:chExt cx="5926117" cy="1577880"/>
          </a:xfrm>
        </p:grpSpPr>
        <p:grpSp>
          <p:nvGrpSpPr>
            <p:cNvPr id="16" name="Group 15"/>
            <p:cNvGrpSpPr/>
            <p:nvPr/>
          </p:nvGrpSpPr>
          <p:grpSpPr>
            <a:xfrm>
              <a:off x="2709129" y="4234246"/>
              <a:ext cx="5926117" cy="1577880"/>
              <a:chOff x="2709129" y="4234246"/>
              <a:chExt cx="5926117" cy="1577880"/>
            </a:xfrm>
          </p:grpSpPr>
          <p:pic>
            <p:nvPicPr>
              <p:cNvPr id="6" name="Picture 5"/>
              <p:cNvPicPr>
                <a:picLocks noChangeAspect="1"/>
              </p:cNvPicPr>
              <p:nvPr/>
            </p:nvPicPr>
            <p:blipFill rotWithShape="1">
              <a:blip r:embed="rId2"/>
              <a:srcRect t="913" b="73959"/>
              <a:stretch/>
            </p:blipFill>
            <p:spPr>
              <a:xfrm>
                <a:off x="2709129" y="4234246"/>
                <a:ext cx="5914053" cy="1337214"/>
              </a:xfrm>
              <a:prstGeom prst="rect">
                <a:avLst/>
              </a:prstGeom>
            </p:spPr>
          </p:pic>
          <p:pic>
            <p:nvPicPr>
              <p:cNvPr id="14" name="Picture 13"/>
              <p:cNvPicPr>
                <a:picLocks noChangeAspect="1"/>
              </p:cNvPicPr>
              <p:nvPr/>
            </p:nvPicPr>
            <p:blipFill rotWithShape="1">
              <a:blip r:embed="rId2"/>
              <a:srcRect l="11187" t="24745" b="53924"/>
              <a:stretch/>
            </p:blipFill>
            <p:spPr>
              <a:xfrm>
                <a:off x="3382755" y="4676932"/>
                <a:ext cx="5252491" cy="1135194"/>
              </a:xfrm>
              <a:prstGeom prst="rect">
                <a:avLst/>
              </a:prstGeom>
            </p:spPr>
          </p:pic>
        </p:grpSp>
        <p:sp>
          <p:nvSpPr>
            <p:cNvPr id="9" name="Rectangle 8"/>
            <p:cNvSpPr/>
            <p:nvPr/>
          </p:nvSpPr>
          <p:spPr>
            <a:xfrm>
              <a:off x="3477633" y="4902853"/>
              <a:ext cx="3290221" cy="25997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p:nvSpPr>
        <p:spPr>
          <a:xfrm>
            <a:off x="3829682" y="4873411"/>
            <a:ext cx="1433434" cy="2696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53515" y="4353334"/>
            <a:ext cx="338554" cy="369332"/>
          </a:xfrm>
          <a:prstGeom prst="rect">
            <a:avLst/>
          </a:prstGeom>
        </p:spPr>
        <p:txBody>
          <a:bodyPr wrap="none">
            <a:spAutoFit/>
          </a:bodyPr>
          <a:lstStyle/>
          <a:p>
            <a:r>
              <a:rPr lang="en-US" b="1" dirty="0">
                <a:solidFill>
                  <a:srgbClr val="FF0000"/>
                </a:solidFill>
                <a:latin typeface="Garamond" panose="02020404030301010803" pitchFamily="18" charset="0"/>
              </a:rPr>
              <a:t>×</a:t>
            </a:r>
          </a:p>
        </p:txBody>
      </p:sp>
    </p:spTree>
    <p:extLst>
      <p:ext uri="{BB962C8B-B14F-4D97-AF65-F5344CB8AC3E}">
        <p14:creationId xmlns:p14="http://schemas.microsoft.com/office/powerpoint/2010/main" val="1998990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5591" b="32314"/>
          <a:stretch/>
        </p:blipFill>
        <p:spPr>
          <a:xfrm>
            <a:off x="314469" y="1071415"/>
            <a:ext cx="6285726" cy="2308068"/>
          </a:xfrm>
          <a:prstGeom prst="rect">
            <a:avLst/>
          </a:prstGeom>
        </p:spPr>
      </p:pic>
      <p:sp>
        <p:nvSpPr>
          <p:cNvPr id="3" name="Title 2"/>
          <p:cNvSpPr>
            <a:spLocks noGrp="1"/>
          </p:cNvSpPr>
          <p:nvPr>
            <p:ph type="ctrTitle"/>
          </p:nvPr>
        </p:nvSpPr>
        <p:spPr/>
        <p:txBody>
          <a:bodyPr/>
          <a:lstStyle/>
          <a:p>
            <a:r>
              <a:rPr lang="en-US" dirty="0"/>
              <a:t>Trace Code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19</a:t>
            </a:fld>
            <a:endParaRPr lang="en-US"/>
          </a:p>
        </p:txBody>
      </p:sp>
      <p:sp>
        <p:nvSpPr>
          <p:cNvPr id="6" name="Rectangle 5"/>
          <p:cNvSpPr/>
          <p:nvPr/>
        </p:nvSpPr>
        <p:spPr>
          <a:xfrm>
            <a:off x="853670" y="1510488"/>
            <a:ext cx="319147" cy="2372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C00000"/>
                </a:solidFill>
                <a:latin typeface="Garamond" panose="02020404030301010803" pitchFamily="18" charset="0"/>
              </a:rPr>
              <a:t>1</a:t>
            </a:r>
          </a:p>
        </p:txBody>
      </p:sp>
      <p:sp>
        <p:nvSpPr>
          <p:cNvPr id="7" name="Rectangle 10"/>
          <p:cNvSpPr>
            <a:spLocks noChangeArrowheads="1"/>
          </p:cNvSpPr>
          <p:nvPr/>
        </p:nvSpPr>
        <p:spPr bwMode="auto">
          <a:xfrm>
            <a:off x="6989678" y="3667761"/>
            <a:ext cx="1524000" cy="306387"/>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9144" tIns="9144" rIns="9144" bIns="9144" anchor="ctr"/>
          <a:lstStyle/>
          <a:p>
            <a:pPr algn="ctr"/>
            <a:r>
              <a:rPr lang="en-US" altLang="en-US" sz="1800" dirty="0">
                <a:solidFill>
                  <a:schemeClr val="accent2"/>
                </a:solidFill>
                <a:latin typeface="Garamond" panose="02020404030301010803" pitchFamily="18" charset="0"/>
              </a:rPr>
              <a:t>null</a:t>
            </a:r>
          </a:p>
        </p:txBody>
      </p:sp>
      <p:sp>
        <p:nvSpPr>
          <p:cNvPr id="8" name="Text Box 11"/>
          <p:cNvSpPr txBox="1">
            <a:spLocks noChangeArrowheads="1"/>
          </p:cNvSpPr>
          <p:nvPr/>
        </p:nvSpPr>
        <p:spPr bwMode="auto">
          <a:xfrm>
            <a:off x="5876840" y="3667761"/>
            <a:ext cx="11334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2"/>
              </a:buClr>
              <a:defRPr sz="2000">
                <a:solidFill>
                  <a:schemeClr val="tx1"/>
                </a:solidFill>
                <a:latin typeface="Times New Roman" pitchFamily="18" charset="0"/>
              </a:defRPr>
            </a:lvl6pPr>
            <a:lvl7pPr eaLnBrk="0" fontAlgn="base" hangingPunct="0">
              <a:spcBef>
                <a:spcPct val="20000"/>
              </a:spcBef>
              <a:spcAft>
                <a:spcPct val="0"/>
              </a:spcAft>
              <a:buClr>
                <a:schemeClr val="tx2"/>
              </a:buClr>
              <a:defRPr sz="2000">
                <a:solidFill>
                  <a:schemeClr val="tx1"/>
                </a:solidFill>
                <a:latin typeface="Times New Roman" pitchFamily="18" charset="0"/>
              </a:defRPr>
            </a:lvl7pPr>
            <a:lvl8pPr eaLnBrk="0" fontAlgn="base" hangingPunct="0">
              <a:spcBef>
                <a:spcPct val="20000"/>
              </a:spcBef>
              <a:spcAft>
                <a:spcPct val="0"/>
              </a:spcAft>
              <a:buClr>
                <a:schemeClr val="tx2"/>
              </a:buClr>
              <a:defRPr sz="2000">
                <a:solidFill>
                  <a:schemeClr val="tx1"/>
                </a:solidFill>
                <a:latin typeface="Times New Roman" pitchFamily="18" charset="0"/>
              </a:defRPr>
            </a:lvl8pPr>
            <a:lvl9pPr eaLnBrk="0" fontAlgn="base" hangingPunct="0">
              <a:spcBef>
                <a:spcPct val="20000"/>
              </a:spcBef>
              <a:spcAft>
                <a:spcPct val="0"/>
              </a:spcAft>
              <a:buClr>
                <a:schemeClr val="tx2"/>
              </a:buClr>
              <a:defRPr sz="2000">
                <a:solidFill>
                  <a:schemeClr val="tx1"/>
                </a:solidFill>
                <a:latin typeface="Times New Roman" pitchFamily="18" charset="0"/>
              </a:defRPr>
            </a:lvl9pPr>
          </a:lstStyle>
          <a:p>
            <a:pPr>
              <a:spcBef>
                <a:spcPct val="50000"/>
              </a:spcBef>
            </a:pPr>
            <a:r>
              <a:rPr lang="en-US" altLang="en-US" sz="1800" dirty="0">
                <a:latin typeface="Garamond" panose="02020404030301010803" pitchFamily="18" charset="0"/>
              </a:rPr>
              <a:t>circle2</a:t>
            </a:r>
          </a:p>
        </p:txBody>
      </p:sp>
      <p:sp>
        <p:nvSpPr>
          <p:cNvPr id="9" name="Rectangle 8"/>
          <p:cNvSpPr/>
          <p:nvPr/>
        </p:nvSpPr>
        <p:spPr>
          <a:xfrm>
            <a:off x="5575030" y="1510488"/>
            <a:ext cx="292694" cy="2372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C00000"/>
                </a:solidFill>
                <a:latin typeface="Garamond" panose="02020404030301010803" pitchFamily="18" charset="0"/>
              </a:rPr>
              <a:t>2</a:t>
            </a:r>
          </a:p>
        </p:txBody>
      </p:sp>
      <p:graphicFrame>
        <p:nvGraphicFramePr>
          <p:cNvPr id="11" name="Content Placeholder 8"/>
          <p:cNvGraphicFramePr>
            <a:graphicFrameLocks/>
          </p:cNvGraphicFramePr>
          <p:nvPr>
            <p:extLst>
              <p:ext uri="{D42A27DB-BD31-4B8C-83A1-F6EECF244321}">
                <p14:modId xmlns:p14="http://schemas.microsoft.com/office/powerpoint/2010/main" val="3857449550"/>
              </p:ext>
            </p:extLst>
          </p:nvPr>
        </p:nvGraphicFramePr>
        <p:xfrm>
          <a:off x="1925135" y="4498551"/>
          <a:ext cx="2067695" cy="984362"/>
        </p:xfrm>
        <a:graphic>
          <a:graphicData uri="http://schemas.openxmlformats.org/drawingml/2006/table">
            <a:tbl>
              <a:tblPr firstRow="1" bandRow="1">
                <a:tableStyleId>{5C22544A-7EE6-4342-B048-85BDC9FD1C3A}</a:tableStyleId>
              </a:tblPr>
              <a:tblGrid>
                <a:gridCol w="2067695">
                  <a:extLst>
                    <a:ext uri="{9D8B030D-6E8A-4147-A177-3AD203B41FA5}">
                      <a16:colId xmlns:a16="http://schemas.microsoft.com/office/drawing/2014/main" val="4034496544"/>
                    </a:ext>
                  </a:extLst>
                </a:gridCol>
              </a:tblGrid>
              <a:tr h="577725">
                <a:tc>
                  <a:txBody>
                    <a:bodyPr/>
                    <a:lstStyle/>
                    <a:p>
                      <a:pPr algn="ctr"/>
                      <a:r>
                        <a:rPr lang="en-US" sz="1600" b="1" dirty="0">
                          <a:latin typeface="Times New Roman" panose="02020603050405020304" pitchFamily="18" charset="0"/>
                          <a:cs typeface="Times New Roman" panose="02020603050405020304" pitchFamily="18" charset="0"/>
                        </a:rPr>
                        <a:t>SimpleCircle</a:t>
                      </a:r>
                    </a:p>
                  </a:txBody>
                  <a:tcPr anchor="ctr"/>
                </a:tc>
                <a:extLst>
                  <a:ext uri="{0D108BD9-81ED-4DB2-BD59-A6C34878D82A}">
                    <a16:rowId xmlns:a16="http://schemas.microsoft.com/office/drawing/2014/main" val="594484894"/>
                  </a:ext>
                </a:extLst>
              </a:tr>
              <a:tr h="406637">
                <a:tc>
                  <a:txBody>
                    <a:bodyPr/>
                    <a:lstStyle/>
                    <a:p>
                      <a:r>
                        <a:rPr lang="en-US" sz="1400" dirty="0">
                          <a:latin typeface="Times New Roman" panose="02020603050405020304" pitchFamily="18" charset="0"/>
                          <a:cs typeface="Times New Roman" panose="02020603050405020304" pitchFamily="18" charset="0"/>
                        </a:rPr>
                        <a:t>radius = 1</a:t>
                      </a:r>
                    </a:p>
                  </a:txBody>
                  <a:tcPr/>
                </a:tc>
                <a:extLst>
                  <a:ext uri="{0D108BD9-81ED-4DB2-BD59-A6C34878D82A}">
                    <a16:rowId xmlns:a16="http://schemas.microsoft.com/office/drawing/2014/main" val="4195367508"/>
                  </a:ext>
                </a:extLst>
              </a:tr>
            </a:tbl>
          </a:graphicData>
        </a:graphic>
      </p:graphicFrame>
      <p:graphicFrame>
        <p:nvGraphicFramePr>
          <p:cNvPr id="12" name="Content Placeholder 8"/>
          <p:cNvGraphicFramePr>
            <a:graphicFrameLocks/>
          </p:cNvGraphicFramePr>
          <p:nvPr>
            <p:extLst>
              <p:ext uri="{D42A27DB-BD31-4B8C-83A1-F6EECF244321}">
                <p14:modId xmlns:p14="http://schemas.microsoft.com/office/powerpoint/2010/main" val="2220315427"/>
              </p:ext>
            </p:extLst>
          </p:nvPr>
        </p:nvGraphicFramePr>
        <p:xfrm>
          <a:off x="6770928" y="4498551"/>
          <a:ext cx="2067695" cy="984362"/>
        </p:xfrm>
        <a:graphic>
          <a:graphicData uri="http://schemas.openxmlformats.org/drawingml/2006/table">
            <a:tbl>
              <a:tblPr firstRow="1" bandRow="1">
                <a:tableStyleId>{5C22544A-7EE6-4342-B048-85BDC9FD1C3A}</a:tableStyleId>
              </a:tblPr>
              <a:tblGrid>
                <a:gridCol w="2067695">
                  <a:extLst>
                    <a:ext uri="{9D8B030D-6E8A-4147-A177-3AD203B41FA5}">
                      <a16:colId xmlns:a16="http://schemas.microsoft.com/office/drawing/2014/main" val="4034496544"/>
                    </a:ext>
                  </a:extLst>
                </a:gridCol>
              </a:tblGrid>
              <a:tr h="577725">
                <a:tc>
                  <a:txBody>
                    <a:bodyPr/>
                    <a:lstStyle/>
                    <a:p>
                      <a:pPr algn="ctr"/>
                      <a:r>
                        <a:rPr lang="en-US" sz="1600" b="1" dirty="0">
                          <a:latin typeface="Times New Roman" panose="02020603050405020304" pitchFamily="18" charset="0"/>
                          <a:cs typeface="Times New Roman" panose="02020603050405020304" pitchFamily="18" charset="0"/>
                        </a:rPr>
                        <a:t>SimpleCircle</a:t>
                      </a:r>
                    </a:p>
                  </a:txBody>
                  <a:tcPr anchor="ctr"/>
                </a:tc>
                <a:extLst>
                  <a:ext uri="{0D108BD9-81ED-4DB2-BD59-A6C34878D82A}">
                    <a16:rowId xmlns:a16="http://schemas.microsoft.com/office/drawing/2014/main" val="594484894"/>
                  </a:ext>
                </a:extLst>
              </a:tr>
              <a:tr h="406637">
                <a:tc>
                  <a:txBody>
                    <a:bodyPr/>
                    <a:lstStyle/>
                    <a:p>
                      <a:r>
                        <a:rPr lang="en-US" sz="1400" dirty="0">
                          <a:latin typeface="Times New Roman" panose="02020603050405020304" pitchFamily="18" charset="0"/>
                          <a:cs typeface="Times New Roman" panose="02020603050405020304" pitchFamily="18" charset="0"/>
                        </a:rPr>
                        <a:t>radius = 25</a:t>
                      </a:r>
                    </a:p>
                  </a:txBody>
                  <a:tcPr/>
                </a:tc>
                <a:extLst>
                  <a:ext uri="{0D108BD9-81ED-4DB2-BD59-A6C34878D82A}">
                    <a16:rowId xmlns:a16="http://schemas.microsoft.com/office/drawing/2014/main" val="4195367508"/>
                  </a:ext>
                </a:extLst>
              </a:tr>
            </a:tbl>
          </a:graphicData>
        </a:graphic>
      </p:graphicFrame>
      <p:sp>
        <p:nvSpPr>
          <p:cNvPr id="14" name="Rectangle 13"/>
          <p:cNvSpPr/>
          <p:nvPr/>
        </p:nvSpPr>
        <p:spPr>
          <a:xfrm>
            <a:off x="5188728" y="3667761"/>
            <a:ext cx="386302" cy="297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latin typeface="Garamond" panose="02020404030301010803" pitchFamily="18" charset="0"/>
              </a:rPr>
              <a:t>4</a:t>
            </a:r>
          </a:p>
        </p:txBody>
      </p:sp>
      <p:sp>
        <p:nvSpPr>
          <p:cNvPr id="15" name="Rectangle 14"/>
          <p:cNvSpPr/>
          <p:nvPr/>
        </p:nvSpPr>
        <p:spPr>
          <a:xfrm>
            <a:off x="5188728" y="4737533"/>
            <a:ext cx="386302" cy="297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latin typeface="Garamond" panose="02020404030301010803" pitchFamily="18" charset="0"/>
              </a:rPr>
              <a:t>5</a:t>
            </a:r>
          </a:p>
        </p:txBody>
      </p:sp>
      <p:sp>
        <p:nvSpPr>
          <p:cNvPr id="22" name="Rectangle 21"/>
          <p:cNvSpPr/>
          <p:nvPr/>
        </p:nvSpPr>
        <p:spPr>
          <a:xfrm>
            <a:off x="5188728" y="6058604"/>
            <a:ext cx="386302" cy="297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latin typeface="Garamond" panose="02020404030301010803" pitchFamily="18" charset="0"/>
              </a:rPr>
              <a:t>6</a:t>
            </a:r>
          </a:p>
        </p:txBody>
      </p:sp>
      <p:sp>
        <p:nvSpPr>
          <p:cNvPr id="23" name="Rectangle 10"/>
          <p:cNvSpPr>
            <a:spLocks noChangeArrowheads="1"/>
          </p:cNvSpPr>
          <p:nvPr/>
        </p:nvSpPr>
        <p:spPr bwMode="auto">
          <a:xfrm>
            <a:off x="6989678" y="6055317"/>
            <a:ext cx="1524000" cy="306387"/>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9144" tIns="9144" rIns="9144" bIns="9144" anchor="ctr"/>
          <a:lstStyle/>
          <a:p>
            <a:pPr algn="ctr"/>
            <a:endParaRPr lang="en-US" altLang="en-US" sz="1800" dirty="0">
              <a:solidFill>
                <a:schemeClr val="accent2"/>
              </a:solidFill>
              <a:latin typeface="Garamond" panose="02020404030301010803" pitchFamily="18" charset="0"/>
            </a:endParaRPr>
          </a:p>
        </p:txBody>
      </p:sp>
      <p:sp>
        <p:nvSpPr>
          <p:cNvPr id="24" name="Text Box 11"/>
          <p:cNvSpPr txBox="1">
            <a:spLocks noChangeArrowheads="1"/>
          </p:cNvSpPr>
          <p:nvPr/>
        </p:nvSpPr>
        <p:spPr bwMode="auto">
          <a:xfrm>
            <a:off x="5876840" y="6029917"/>
            <a:ext cx="11334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2"/>
              </a:buClr>
              <a:defRPr sz="2000">
                <a:solidFill>
                  <a:schemeClr val="tx1"/>
                </a:solidFill>
                <a:latin typeface="Times New Roman" pitchFamily="18" charset="0"/>
              </a:defRPr>
            </a:lvl6pPr>
            <a:lvl7pPr eaLnBrk="0" fontAlgn="base" hangingPunct="0">
              <a:spcBef>
                <a:spcPct val="20000"/>
              </a:spcBef>
              <a:spcAft>
                <a:spcPct val="0"/>
              </a:spcAft>
              <a:buClr>
                <a:schemeClr val="tx2"/>
              </a:buClr>
              <a:defRPr sz="2000">
                <a:solidFill>
                  <a:schemeClr val="tx1"/>
                </a:solidFill>
                <a:latin typeface="Times New Roman" pitchFamily="18" charset="0"/>
              </a:defRPr>
            </a:lvl7pPr>
            <a:lvl8pPr eaLnBrk="0" fontAlgn="base" hangingPunct="0">
              <a:spcBef>
                <a:spcPct val="20000"/>
              </a:spcBef>
              <a:spcAft>
                <a:spcPct val="0"/>
              </a:spcAft>
              <a:buClr>
                <a:schemeClr val="tx2"/>
              </a:buClr>
              <a:defRPr sz="2000">
                <a:solidFill>
                  <a:schemeClr val="tx1"/>
                </a:solidFill>
                <a:latin typeface="Times New Roman" pitchFamily="18" charset="0"/>
              </a:defRPr>
            </a:lvl8pPr>
            <a:lvl9pPr eaLnBrk="0" fontAlgn="base" hangingPunct="0">
              <a:spcBef>
                <a:spcPct val="20000"/>
              </a:spcBef>
              <a:spcAft>
                <a:spcPct val="0"/>
              </a:spcAft>
              <a:buClr>
                <a:schemeClr val="tx2"/>
              </a:buClr>
              <a:defRPr sz="2000">
                <a:solidFill>
                  <a:schemeClr val="tx1"/>
                </a:solidFill>
                <a:latin typeface="Times New Roman" pitchFamily="18" charset="0"/>
              </a:defRPr>
            </a:lvl9pPr>
          </a:lstStyle>
          <a:p>
            <a:pPr>
              <a:spcBef>
                <a:spcPct val="50000"/>
              </a:spcBef>
            </a:pPr>
            <a:r>
              <a:rPr lang="en-US" altLang="en-US" sz="1800" dirty="0">
                <a:latin typeface="Garamond" panose="02020404030301010803" pitchFamily="18" charset="0"/>
              </a:rPr>
              <a:t>circle2</a:t>
            </a:r>
          </a:p>
        </p:txBody>
      </p:sp>
      <p:cxnSp>
        <p:nvCxnSpPr>
          <p:cNvPr id="31" name="Curved Connector 30"/>
          <p:cNvCxnSpPr>
            <a:stCxn id="40" idx="3"/>
            <a:endCxn id="11" idx="2"/>
          </p:cNvCxnSpPr>
          <p:nvPr/>
        </p:nvCxnSpPr>
        <p:spPr>
          <a:xfrm flipH="1" flipV="1">
            <a:off x="2958982" y="5482913"/>
            <a:ext cx="671070" cy="688898"/>
          </a:xfrm>
          <a:prstGeom prst="curvedConnector4">
            <a:avLst>
              <a:gd name="adj1" fmla="val -34065"/>
              <a:gd name="adj2" fmla="val 61119"/>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740780" y="1348393"/>
            <a:ext cx="6133667" cy="4587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C00000"/>
                </a:solidFill>
                <a:latin typeface="Garamond" panose="02020404030301010803" pitchFamily="18" charset="0"/>
              </a:rPr>
              <a:t>3</a:t>
            </a:r>
          </a:p>
        </p:txBody>
      </p:sp>
      <p:sp>
        <p:nvSpPr>
          <p:cNvPr id="33" name="Rectangle 32"/>
          <p:cNvSpPr/>
          <p:nvPr/>
        </p:nvSpPr>
        <p:spPr>
          <a:xfrm>
            <a:off x="862786" y="2545810"/>
            <a:ext cx="310031" cy="2372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C00000"/>
                </a:solidFill>
                <a:latin typeface="Garamond" panose="02020404030301010803" pitchFamily="18" charset="0"/>
              </a:rPr>
              <a:t>4</a:t>
            </a:r>
          </a:p>
        </p:txBody>
      </p:sp>
      <p:sp>
        <p:nvSpPr>
          <p:cNvPr id="34" name="Rectangle 33"/>
          <p:cNvSpPr/>
          <p:nvPr/>
        </p:nvSpPr>
        <p:spPr>
          <a:xfrm>
            <a:off x="5575030" y="2545810"/>
            <a:ext cx="301810" cy="2372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C00000"/>
                </a:solidFill>
                <a:latin typeface="Garamond" panose="02020404030301010803" pitchFamily="18" charset="0"/>
              </a:rPr>
              <a:t>5</a:t>
            </a:r>
          </a:p>
        </p:txBody>
      </p:sp>
      <p:sp>
        <p:nvSpPr>
          <p:cNvPr id="35" name="Rectangle 34"/>
          <p:cNvSpPr/>
          <p:nvPr/>
        </p:nvSpPr>
        <p:spPr>
          <a:xfrm>
            <a:off x="749896" y="2383715"/>
            <a:ext cx="6133667" cy="4587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C00000"/>
                </a:solidFill>
                <a:latin typeface="Garamond" panose="02020404030301010803" pitchFamily="18" charset="0"/>
              </a:rPr>
              <a:t>6</a:t>
            </a:r>
          </a:p>
        </p:txBody>
      </p:sp>
      <p:sp>
        <p:nvSpPr>
          <p:cNvPr id="36" name="Rectangle 10"/>
          <p:cNvSpPr>
            <a:spLocks noChangeArrowheads="1"/>
          </p:cNvSpPr>
          <p:nvPr/>
        </p:nvSpPr>
        <p:spPr bwMode="auto">
          <a:xfrm>
            <a:off x="2106052" y="3656461"/>
            <a:ext cx="1524000" cy="306387"/>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9144" tIns="9144" rIns="9144" bIns="9144" anchor="ctr"/>
          <a:lstStyle/>
          <a:p>
            <a:pPr algn="ctr"/>
            <a:r>
              <a:rPr lang="en-US" altLang="en-US" sz="1800" dirty="0">
                <a:solidFill>
                  <a:schemeClr val="accent2"/>
                </a:solidFill>
                <a:latin typeface="Garamond" panose="02020404030301010803" pitchFamily="18" charset="0"/>
              </a:rPr>
              <a:t>null</a:t>
            </a:r>
          </a:p>
        </p:txBody>
      </p:sp>
      <p:sp>
        <p:nvSpPr>
          <p:cNvPr id="37" name="Rectangle 36"/>
          <p:cNvSpPr/>
          <p:nvPr/>
        </p:nvSpPr>
        <p:spPr>
          <a:xfrm>
            <a:off x="305102" y="3656461"/>
            <a:ext cx="386302" cy="297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latin typeface="Garamond" panose="02020404030301010803" pitchFamily="18" charset="0"/>
              </a:rPr>
              <a:t>1</a:t>
            </a:r>
          </a:p>
        </p:txBody>
      </p:sp>
      <p:sp>
        <p:nvSpPr>
          <p:cNvPr id="38" name="Rectangle 37"/>
          <p:cNvSpPr/>
          <p:nvPr/>
        </p:nvSpPr>
        <p:spPr>
          <a:xfrm>
            <a:off x="305102" y="4733831"/>
            <a:ext cx="386302" cy="297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latin typeface="Garamond" panose="02020404030301010803" pitchFamily="18" charset="0"/>
              </a:rPr>
              <a:t>2</a:t>
            </a:r>
          </a:p>
        </p:txBody>
      </p:sp>
      <p:sp>
        <p:nvSpPr>
          <p:cNvPr id="39" name="Rectangle 38"/>
          <p:cNvSpPr/>
          <p:nvPr/>
        </p:nvSpPr>
        <p:spPr>
          <a:xfrm>
            <a:off x="305102" y="6021904"/>
            <a:ext cx="386302" cy="2977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latin typeface="Garamond" panose="02020404030301010803" pitchFamily="18" charset="0"/>
              </a:rPr>
              <a:t>3</a:t>
            </a:r>
          </a:p>
        </p:txBody>
      </p:sp>
      <p:sp>
        <p:nvSpPr>
          <p:cNvPr id="40" name="Rectangle 10"/>
          <p:cNvSpPr>
            <a:spLocks noChangeArrowheads="1"/>
          </p:cNvSpPr>
          <p:nvPr/>
        </p:nvSpPr>
        <p:spPr bwMode="auto">
          <a:xfrm>
            <a:off x="2106052" y="6018617"/>
            <a:ext cx="1524000" cy="306387"/>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9144" tIns="9144" rIns="9144" bIns="9144" anchor="ctr"/>
          <a:lstStyle/>
          <a:p>
            <a:pPr algn="ctr"/>
            <a:endParaRPr lang="en-US" altLang="en-US" sz="1800" dirty="0">
              <a:solidFill>
                <a:schemeClr val="accent2"/>
              </a:solidFill>
              <a:latin typeface="Garamond" panose="02020404030301010803" pitchFamily="18" charset="0"/>
            </a:endParaRPr>
          </a:p>
        </p:txBody>
      </p:sp>
      <p:sp>
        <p:nvSpPr>
          <p:cNvPr id="41" name="Text Box 11"/>
          <p:cNvSpPr txBox="1">
            <a:spLocks noChangeArrowheads="1"/>
          </p:cNvSpPr>
          <p:nvPr/>
        </p:nvSpPr>
        <p:spPr bwMode="auto">
          <a:xfrm>
            <a:off x="993214" y="5993217"/>
            <a:ext cx="11334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2"/>
              </a:buClr>
              <a:defRPr sz="2000">
                <a:solidFill>
                  <a:schemeClr val="tx1"/>
                </a:solidFill>
                <a:latin typeface="Times New Roman" pitchFamily="18" charset="0"/>
              </a:defRPr>
            </a:lvl6pPr>
            <a:lvl7pPr eaLnBrk="0" fontAlgn="base" hangingPunct="0">
              <a:spcBef>
                <a:spcPct val="20000"/>
              </a:spcBef>
              <a:spcAft>
                <a:spcPct val="0"/>
              </a:spcAft>
              <a:buClr>
                <a:schemeClr val="tx2"/>
              </a:buClr>
              <a:defRPr sz="2000">
                <a:solidFill>
                  <a:schemeClr val="tx1"/>
                </a:solidFill>
                <a:latin typeface="Times New Roman" pitchFamily="18" charset="0"/>
              </a:defRPr>
            </a:lvl7pPr>
            <a:lvl8pPr eaLnBrk="0" fontAlgn="base" hangingPunct="0">
              <a:spcBef>
                <a:spcPct val="20000"/>
              </a:spcBef>
              <a:spcAft>
                <a:spcPct val="0"/>
              </a:spcAft>
              <a:buClr>
                <a:schemeClr val="tx2"/>
              </a:buClr>
              <a:defRPr sz="2000">
                <a:solidFill>
                  <a:schemeClr val="tx1"/>
                </a:solidFill>
                <a:latin typeface="Times New Roman" pitchFamily="18" charset="0"/>
              </a:defRPr>
            </a:lvl8pPr>
            <a:lvl9pPr eaLnBrk="0" fontAlgn="base" hangingPunct="0">
              <a:spcBef>
                <a:spcPct val="20000"/>
              </a:spcBef>
              <a:spcAft>
                <a:spcPct val="0"/>
              </a:spcAft>
              <a:buClr>
                <a:schemeClr val="tx2"/>
              </a:buClr>
              <a:defRPr sz="2000">
                <a:solidFill>
                  <a:schemeClr val="tx1"/>
                </a:solidFill>
                <a:latin typeface="Times New Roman" pitchFamily="18" charset="0"/>
              </a:defRPr>
            </a:lvl9pPr>
          </a:lstStyle>
          <a:p>
            <a:pPr>
              <a:spcBef>
                <a:spcPct val="50000"/>
              </a:spcBef>
            </a:pPr>
            <a:r>
              <a:rPr lang="en-US" altLang="en-US" sz="1800" dirty="0">
                <a:latin typeface="Garamond" panose="02020404030301010803" pitchFamily="18" charset="0"/>
              </a:rPr>
              <a:t>circle1</a:t>
            </a:r>
          </a:p>
        </p:txBody>
      </p:sp>
      <p:cxnSp>
        <p:nvCxnSpPr>
          <p:cNvPr id="44" name="Curved Connector 43"/>
          <p:cNvCxnSpPr>
            <a:stCxn id="23" idx="3"/>
            <a:endCxn id="12" idx="2"/>
          </p:cNvCxnSpPr>
          <p:nvPr/>
        </p:nvCxnSpPr>
        <p:spPr>
          <a:xfrm flipH="1" flipV="1">
            <a:off x="7804775" y="5482913"/>
            <a:ext cx="708903" cy="725598"/>
          </a:xfrm>
          <a:prstGeom prst="curvedConnector4">
            <a:avLst>
              <a:gd name="adj1" fmla="val -32247"/>
              <a:gd name="adj2" fmla="val 60556"/>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 Box 11"/>
          <p:cNvSpPr txBox="1">
            <a:spLocks noChangeArrowheads="1"/>
          </p:cNvSpPr>
          <p:nvPr/>
        </p:nvSpPr>
        <p:spPr bwMode="auto">
          <a:xfrm>
            <a:off x="1013625" y="3596136"/>
            <a:ext cx="11334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2"/>
              </a:buClr>
              <a:defRPr sz="2000">
                <a:solidFill>
                  <a:schemeClr val="tx1"/>
                </a:solidFill>
                <a:latin typeface="Times New Roman" pitchFamily="18" charset="0"/>
              </a:defRPr>
            </a:lvl6pPr>
            <a:lvl7pPr eaLnBrk="0" fontAlgn="base" hangingPunct="0">
              <a:spcBef>
                <a:spcPct val="20000"/>
              </a:spcBef>
              <a:spcAft>
                <a:spcPct val="0"/>
              </a:spcAft>
              <a:buClr>
                <a:schemeClr val="tx2"/>
              </a:buClr>
              <a:defRPr sz="2000">
                <a:solidFill>
                  <a:schemeClr val="tx1"/>
                </a:solidFill>
                <a:latin typeface="Times New Roman" pitchFamily="18" charset="0"/>
              </a:defRPr>
            </a:lvl7pPr>
            <a:lvl8pPr eaLnBrk="0" fontAlgn="base" hangingPunct="0">
              <a:spcBef>
                <a:spcPct val="20000"/>
              </a:spcBef>
              <a:spcAft>
                <a:spcPct val="0"/>
              </a:spcAft>
              <a:buClr>
                <a:schemeClr val="tx2"/>
              </a:buClr>
              <a:defRPr sz="2000">
                <a:solidFill>
                  <a:schemeClr val="tx1"/>
                </a:solidFill>
                <a:latin typeface="Times New Roman" pitchFamily="18" charset="0"/>
              </a:defRPr>
            </a:lvl8pPr>
            <a:lvl9pPr eaLnBrk="0" fontAlgn="base" hangingPunct="0">
              <a:spcBef>
                <a:spcPct val="20000"/>
              </a:spcBef>
              <a:spcAft>
                <a:spcPct val="0"/>
              </a:spcAft>
              <a:buClr>
                <a:schemeClr val="tx2"/>
              </a:buClr>
              <a:defRPr sz="2000">
                <a:solidFill>
                  <a:schemeClr val="tx1"/>
                </a:solidFill>
                <a:latin typeface="Times New Roman" pitchFamily="18" charset="0"/>
              </a:defRPr>
            </a:lvl9pPr>
          </a:lstStyle>
          <a:p>
            <a:pPr>
              <a:spcBef>
                <a:spcPct val="50000"/>
              </a:spcBef>
            </a:pPr>
            <a:r>
              <a:rPr lang="en-US" altLang="en-US" sz="1800" dirty="0">
                <a:latin typeface="Garamond" panose="02020404030301010803" pitchFamily="18" charset="0"/>
              </a:rPr>
              <a:t>circle1</a:t>
            </a:r>
          </a:p>
        </p:txBody>
      </p:sp>
    </p:spTree>
    <p:extLst>
      <p:ext uri="{BB962C8B-B14F-4D97-AF65-F5344CB8AC3E}">
        <p14:creationId xmlns:p14="http://schemas.microsoft.com/office/powerpoint/2010/main" val="2982100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Motivation</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a:t>
            </a:fld>
            <a:endParaRPr lang="en-US"/>
          </a:p>
        </p:txBody>
      </p:sp>
      <p:sp>
        <p:nvSpPr>
          <p:cNvPr id="6" name="Rounded Rectangle 16"/>
          <p:cNvSpPr>
            <a:spLocks noChangeArrowheads="1"/>
          </p:cNvSpPr>
          <p:nvPr/>
        </p:nvSpPr>
        <p:spPr bwMode="auto">
          <a:xfrm>
            <a:off x="4873765" y="1325007"/>
            <a:ext cx="3571875" cy="4835525"/>
          </a:xfrm>
          <a:prstGeom prst="roundRect">
            <a:avLst>
              <a:gd name="adj" fmla="val 16667"/>
            </a:avLst>
          </a:prstGeom>
          <a:solidFill>
            <a:schemeClr val="bg1"/>
          </a:solidFill>
          <a:ln w="12700" algn="ctr">
            <a:solidFill>
              <a:schemeClr val="bg2"/>
            </a:solidFill>
            <a:round/>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800" b="1" dirty="0"/>
              <a:t>Objects </a:t>
            </a:r>
          </a:p>
        </p:txBody>
      </p:sp>
      <p:sp>
        <p:nvSpPr>
          <p:cNvPr id="10" name="Rounded Rectangle 18"/>
          <p:cNvSpPr>
            <a:spLocks noChangeArrowheads="1"/>
          </p:cNvSpPr>
          <p:nvPr/>
        </p:nvSpPr>
        <p:spPr bwMode="auto">
          <a:xfrm>
            <a:off x="1153031" y="1325007"/>
            <a:ext cx="3571875" cy="2651596"/>
          </a:xfrm>
          <a:prstGeom prst="roundRect">
            <a:avLst>
              <a:gd name="adj" fmla="val 16667"/>
            </a:avLst>
          </a:prstGeom>
          <a:solidFill>
            <a:schemeClr val="bg1"/>
          </a:solidFill>
          <a:ln w="12700" algn="ctr">
            <a:solidFill>
              <a:schemeClr val="bg2"/>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800" b="1" dirty="0"/>
              <a:t>Class</a:t>
            </a:r>
          </a:p>
        </p:txBody>
      </p:sp>
      <p:grpSp>
        <p:nvGrpSpPr>
          <p:cNvPr id="11" name="Group 41"/>
          <p:cNvGrpSpPr>
            <a:grpSpLocks/>
          </p:cNvGrpSpPr>
          <p:nvPr/>
        </p:nvGrpSpPr>
        <p:grpSpPr bwMode="auto">
          <a:xfrm>
            <a:off x="1427897" y="2186198"/>
            <a:ext cx="3111500" cy="1344613"/>
            <a:chOff x="347450" y="2776115"/>
            <a:chExt cx="3802095" cy="1497795"/>
          </a:xfrm>
        </p:grpSpPr>
        <p:cxnSp>
          <p:nvCxnSpPr>
            <p:cNvPr id="12" name="Straight Connector 35"/>
            <p:cNvCxnSpPr>
              <a:cxnSpLocks/>
            </p:cNvCxnSpPr>
            <p:nvPr/>
          </p:nvCxnSpPr>
          <p:spPr bwMode="auto">
            <a:xfrm>
              <a:off x="347450" y="3966670"/>
              <a:ext cx="3802095" cy="0"/>
            </a:xfrm>
            <a:prstGeom prst="line">
              <a:avLst/>
            </a:prstGeom>
            <a:noFill/>
            <a:ln w="38100" algn="ctr">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 name="Group 40"/>
            <p:cNvGrpSpPr>
              <a:grpSpLocks/>
            </p:cNvGrpSpPr>
            <p:nvPr/>
          </p:nvGrpSpPr>
          <p:grpSpPr bwMode="auto">
            <a:xfrm>
              <a:off x="347450" y="2776115"/>
              <a:ext cx="3802095" cy="1497795"/>
              <a:chOff x="347450" y="2776115"/>
              <a:chExt cx="3802095" cy="1497795"/>
            </a:xfrm>
          </p:grpSpPr>
          <p:cxnSp>
            <p:nvCxnSpPr>
              <p:cNvPr id="14" name="Straight Connector 31"/>
              <p:cNvCxnSpPr>
                <a:cxnSpLocks noChangeShapeType="1"/>
              </p:cNvCxnSpPr>
              <p:nvPr/>
            </p:nvCxnSpPr>
            <p:spPr bwMode="auto">
              <a:xfrm>
                <a:off x="4149545" y="3275380"/>
                <a:ext cx="0" cy="691290"/>
              </a:xfrm>
              <a:prstGeom prst="line">
                <a:avLst/>
              </a:prstGeom>
              <a:noFill/>
              <a:ln w="38100" algn="ctr">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 name="Group 39"/>
              <p:cNvGrpSpPr>
                <a:grpSpLocks/>
              </p:cNvGrpSpPr>
              <p:nvPr/>
            </p:nvGrpSpPr>
            <p:grpSpPr bwMode="auto">
              <a:xfrm>
                <a:off x="347450" y="2776115"/>
                <a:ext cx="3802095" cy="1497795"/>
                <a:chOff x="347450" y="2776115"/>
                <a:chExt cx="3802095" cy="1497795"/>
              </a:xfrm>
            </p:grpSpPr>
            <p:cxnSp>
              <p:nvCxnSpPr>
                <p:cNvPr id="16" name="Straight Connector 20"/>
                <p:cNvCxnSpPr>
                  <a:cxnSpLocks/>
                </p:cNvCxnSpPr>
                <p:nvPr/>
              </p:nvCxnSpPr>
              <p:spPr bwMode="auto">
                <a:xfrm>
                  <a:off x="1576410" y="2776115"/>
                  <a:ext cx="1228960" cy="0"/>
                </a:xfrm>
                <a:prstGeom prst="line">
                  <a:avLst/>
                </a:prstGeom>
                <a:noFill/>
                <a:ln w="38100" algn="ctr">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Connector 22"/>
                <p:cNvCxnSpPr>
                  <a:cxnSpLocks noChangeShapeType="1"/>
                </p:cNvCxnSpPr>
                <p:nvPr/>
              </p:nvCxnSpPr>
              <p:spPr bwMode="auto">
                <a:xfrm flipH="1">
                  <a:off x="1192360" y="2776115"/>
                  <a:ext cx="384050" cy="499265"/>
                </a:xfrm>
                <a:prstGeom prst="line">
                  <a:avLst/>
                </a:prstGeom>
                <a:noFill/>
                <a:ln w="38100" algn="ctr">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24"/>
                <p:cNvCxnSpPr>
                  <a:cxnSpLocks noChangeShapeType="1"/>
                </p:cNvCxnSpPr>
                <p:nvPr/>
              </p:nvCxnSpPr>
              <p:spPr bwMode="auto">
                <a:xfrm>
                  <a:off x="2843775" y="2776115"/>
                  <a:ext cx="345645" cy="499265"/>
                </a:xfrm>
                <a:prstGeom prst="line">
                  <a:avLst/>
                </a:prstGeom>
                <a:noFill/>
                <a:ln w="38100" algn="ctr">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27"/>
                <p:cNvCxnSpPr>
                  <a:cxnSpLocks noChangeShapeType="1"/>
                </p:cNvCxnSpPr>
                <p:nvPr/>
              </p:nvCxnSpPr>
              <p:spPr bwMode="auto">
                <a:xfrm>
                  <a:off x="3189420" y="3275380"/>
                  <a:ext cx="960125" cy="0"/>
                </a:xfrm>
                <a:prstGeom prst="line">
                  <a:avLst/>
                </a:prstGeom>
                <a:noFill/>
                <a:ln w="38100" algn="ctr">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Connector 29"/>
                <p:cNvCxnSpPr>
                  <a:cxnSpLocks noChangeShapeType="1"/>
                </p:cNvCxnSpPr>
                <p:nvPr/>
              </p:nvCxnSpPr>
              <p:spPr bwMode="auto">
                <a:xfrm flipH="1">
                  <a:off x="347450" y="3275380"/>
                  <a:ext cx="844910" cy="0"/>
                </a:xfrm>
                <a:prstGeom prst="line">
                  <a:avLst/>
                </a:prstGeom>
                <a:noFill/>
                <a:ln w="38100" algn="ctr">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Straight Connector 33"/>
                <p:cNvCxnSpPr>
                  <a:cxnSpLocks noChangeShapeType="1"/>
                </p:cNvCxnSpPr>
                <p:nvPr/>
              </p:nvCxnSpPr>
              <p:spPr bwMode="auto">
                <a:xfrm>
                  <a:off x="347450" y="3275380"/>
                  <a:ext cx="0" cy="691290"/>
                </a:xfrm>
                <a:prstGeom prst="line">
                  <a:avLst/>
                </a:prstGeom>
                <a:noFill/>
                <a:ln w="38100" algn="ctr">
                  <a:solidFill>
                    <a:schemeClr val="tx1"/>
                  </a:solidFill>
                  <a:prstDash val="dash"/>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Oval 37"/>
                <p:cNvSpPr>
                  <a:spLocks noChangeArrowheads="1"/>
                </p:cNvSpPr>
                <p:nvPr/>
              </p:nvSpPr>
              <p:spPr bwMode="auto">
                <a:xfrm>
                  <a:off x="2843775" y="3764672"/>
                  <a:ext cx="537670" cy="509238"/>
                </a:xfrm>
                <a:prstGeom prst="ellipse">
                  <a:avLst/>
                </a:prstGeom>
                <a:solidFill>
                  <a:schemeClr val="bg1"/>
                </a:solidFill>
                <a:ln w="38100" algn="ctr">
                  <a:solidFill>
                    <a:schemeClr val="tx1"/>
                  </a:solidFill>
                  <a:prstDash val="dash"/>
                  <a:round/>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sp>
              <p:nvSpPr>
                <p:cNvPr id="23" name="Oval 38"/>
                <p:cNvSpPr>
                  <a:spLocks noChangeArrowheads="1"/>
                </p:cNvSpPr>
                <p:nvPr/>
              </p:nvSpPr>
              <p:spPr bwMode="auto">
                <a:xfrm>
                  <a:off x="1288373" y="3764672"/>
                  <a:ext cx="537670" cy="509238"/>
                </a:xfrm>
                <a:prstGeom prst="ellipse">
                  <a:avLst/>
                </a:prstGeom>
                <a:solidFill>
                  <a:schemeClr val="bg1"/>
                </a:solidFill>
                <a:ln w="38100" algn="ctr">
                  <a:solidFill>
                    <a:schemeClr val="tx1"/>
                  </a:solidFill>
                  <a:prstDash val="dash"/>
                  <a:round/>
                  <a:headEnd type="none" w="sm" len="sm"/>
                  <a:tailEnd type="none" w="sm" len="sm"/>
                </a:ln>
              </p:spPr>
              <p:txBody>
                <a:bodyPr/>
                <a:lstStyle>
                  <a:lvl1pPr>
                    <a:spcBef>
                      <a:spcPct val="20000"/>
                    </a:spcBef>
                    <a:buClr>
                      <a:schemeClr val="tx2"/>
                    </a:buClr>
                    <a:buSzPct val="75000"/>
                    <a:buFont typeface="Monotype Sorts" pitchFamily="2" charset="2"/>
                    <a:buChar char="F"/>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accent2"/>
                    </a:buClr>
                    <a:buSzPct val="65000"/>
                    <a:buFont typeface="Monotype Sorts" pitchFamily="2" charset="2"/>
                    <a:buChar char="u"/>
                    <a:defRPr sz="2400">
                      <a:solidFill>
                        <a:schemeClr val="tx1"/>
                      </a:solidFill>
                      <a:latin typeface="Times New Roman" panose="02020603050405020304" pitchFamily="18" charset="0"/>
                    </a:defRPr>
                  </a:lvl3pPr>
                  <a:lvl4pPr marL="1600200" indent="-228600">
                    <a:spcBef>
                      <a:spcPct val="20000"/>
                    </a:spcBef>
                    <a:buClr>
                      <a:schemeClr val="tx1"/>
                    </a:buClr>
                    <a:buChar char="–"/>
                    <a:defRPr sz="2000">
                      <a:solidFill>
                        <a:schemeClr val="tx1"/>
                      </a:solidFill>
                      <a:latin typeface="Times New Roman" panose="02020603050405020304" pitchFamily="18" charset="0"/>
                    </a:defRPr>
                  </a:lvl4pPr>
                  <a:lvl5pPr marL="2057400" indent="-228600">
                    <a:spcBef>
                      <a:spcPct val="20000"/>
                    </a:spcBef>
                    <a:buClr>
                      <a:schemeClr val="tx2"/>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2"/>
                    </a:buClr>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sz="2400"/>
                </a:p>
              </p:txBody>
            </p:sp>
          </p:grpSp>
        </p:grpSp>
      </p:grpSp>
      <p:pic>
        <p:nvPicPr>
          <p:cNvPr id="5" name="Picture 4"/>
          <p:cNvPicPr>
            <a:picLocks noChangeAspect="1"/>
          </p:cNvPicPr>
          <p:nvPr/>
        </p:nvPicPr>
        <p:blipFill>
          <a:blip r:embed="rId3"/>
          <a:stretch>
            <a:fillRect/>
          </a:stretch>
        </p:blipFill>
        <p:spPr>
          <a:xfrm>
            <a:off x="1254066" y="4295312"/>
            <a:ext cx="853514" cy="1981372"/>
          </a:xfrm>
          <a:prstGeom prst="rect">
            <a:avLst/>
          </a:prstGeom>
        </p:spPr>
      </p:pic>
      <p:pic>
        <p:nvPicPr>
          <p:cNvPr id="8" name="Picture 7"/>
          <p:cNvPicPr>
            <a:picLocks noChangeAspect="1"/>
          </p:cNvPicPr>
          <p:nvPr/>
        </p:nvPicPr>
        <p:blipFill>
          <a:blip r:embed="rId4"/>
          <a:stretch>
            <a:fillRect/>
          </a:stretch>
        </p:blipFill>
        <p:spPr>
          <a:xfrm>
            <a:off x="2613637" y="4295312"/>
            <a:ext cx="1231499" cy="1908213"/>
          </a:xfrm>
          <a:prstGeom prst="rect">
            <a:avLst/>
          </a:prstGeom>
        </p:spPr>
      </p:pic>
      <p:pic>
        <p:nvPicPr>
          <p:cNvPr id="2" name="Picture 1"/>
          <p:cNvPicPr>
            <a:picLocks noChangeAspect="1"/>
          </p:cNvPicPr>
          <p:nvPr/>
        </p:nvPicPr>
        <p:blipFill rotWithShape="1">
          <a:blip r:embed="rId5" cstate="print">
            <a:extLst>
              <a:ext uri="{28A0092B-C50C-407E-A947-70E740481C1C}">
                <a14:useLocalDpi xmlns:a14="http://schemas.microsoft.com/office/drawing/2010/main" val="0"/>
              </a:ext>
            </a:extLst>
          </a:blip>
          <a:srcRect t="7892" b="8561"/>
          <a:stretch/>
        </p:blipFill>
        <p:spPr>
          <a:xfrm>
            <a:off x="5896426" y="2186198"/>
            <a:ext cx="1561141" cy="978212"/>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2588" y="3417210"/>
            <a:ext cx="1788816" cy="830174"/>
          </a:xfrm>
          <a:prstGeom prst="rect">
            <a:avLst/>
          </a:prstGeom>
        </p:spPr>
      </p:pic>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t="12227"/>
          <a:stretch/>
        </p:blipFill>
        <p:spPr>
          <a:xfrm>
            <a:off x="5796245" y="4618151"/>
            <a:ext cx="1761503" cy="1020438"/>
          </a:xfrm>
          <a:prstGeom prst="rect">
            <a:avLst/>
          </a:prstGeom>
        </p:spPr>
      </p:pic>
    </p:spTree>
    <p:extLst>
      <p:ext uri="{BB962C8B-B14F-4D97-AF65-F5344CB8AC3E}">
        <p14:creationId xmlns:p14="http://schemas.microsoft.com/office/powerpoint/2010/main" val="138985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1071415"/>
            <a:ext cx="8543637" cy="378559"/>
          </a:xfrm>
        </p:spPr>
        <p:txBody>
          <a:bodyPr>
            <a:normAutofit fontScale="92500" lnSpcReduction="10000"/>
          </a:bodyPr>
          <a:lstStyle/>
          <a:p>
            <a:r>
              <a:rPr lang="en-US" dirty="0"/>
              <a:t>What is wrong with each of the following programs?</a:t>
            </a:r>
          </a:p>
        </p:txBody>
      </p:sp>
      <p:sp>
        <p:nvSpPr>
          <p:cNvPr id="3" name="Title 2"/>
          <p:cNvSpPr>
            <a:spLocks noGrp="1"/>
          </p:cNvSpPr>
          <p:nvPr>
            <p:ph type="ctrTitle"/>
          </p:nvPr>
        </p:nvSpPr>
        <p:spPr/>
        <p:txBody>
          <a:bodyPr/>
          <a:lstStyle/>
          <a:p>
            <a:r>
              <a:rPr lang="en-US" dirty="0"/>
              <a:t>Popup-Question(3): </a:t>
            </a:r>
            <a:r>
              <a:rPr lang="en-US" sz="2400" dirty="0"/>
              <a:t>Checkpoint 9.5.5</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20</a:t>
            </a:fld>
            <a:endParaRPr lang="en-US"/>
          </a:p>
        </p:txBody>
      </p:sp>
      <p:pic>
        <p:nvPicPr>
          <p:cNvPr id="5" name="Picture 4"/>
          <p:cNvPicPr>
            <a:picLocks noChangeAspect="1"/>
          </p:cNvPicPr>
          <p:nvPr/>
        </p:nvPicPr>
        <p:blipFill>
          <a:blip r:embed="rId2"/>
          <a:stretch>
            <a:fillRect/>
          </a:stretch>
        </p:blipFill>
        <p:spPr>
          <a:xfrm>
            <a:off x="552562" y="1506851"/>
            <a:ext cx="8276969" cy="3408811"/>
          </a:xfrm>
          <a:prstGeom prst="rect">
            <a:avLst/>
          </a:prstGeom>
        </p:spPr>
      </p:pic>
      <p:sp>
        <p:nvSpPr>
          <p:cNvPr id="6" name="Rectangle 5"/>
          <p:cNvSpPr/>
          <p:nvPr/>
        </p:nvSpPr>
        <p:spPr>
          <a:xfrm>
            <a:off x="338645" y="4966756"/>
            <a:ext cx="8430724" cy="338554"/>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(a) There is no such constructor </a:t>
            </a:r>
            <a:r>
              <a:rPr lang="en-US" sz="1600" dirty="0" err="1">
                <a:latin typeface="Times New Roman" panose="02020603050405020304" pitchFamily="18" charset="0"/>
                <a:cs typeface="Times New Roman" panose="02020603050405020304" pitchFamily="18" charset="0"/>
              </a:rPr>
              <a:t>ShowErrors</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int</a:t>
            </a:r>
            <a:r>
              <a:rPr lang="en-US" sz="1600" dirty="0">
                <a:latin typeface="Times New Roman" panose="02020603050405020304" pitchFamily="18" charset="0"/>
                <a:cs typeface="Times New Roman" panose="02020603050405020304" pitchFamily="18" charset="0"/>
              </a:rPr>
              <a:t>) in the </a:t>
            </a:r>
            <a:r>
              <a:rPr lang="en-US" sz="1600" dirty="0" err="1">
                <a:latin typeface="Times New Roman" panose="02020603050405020304" pitchFamily="18" charset="0"/>
                <a:cs typeface="Times New Roman" panose="02020603050405020304" pitchFamily="18" charset="0"/>
              </a:rPr>
              <a:t>ShowErrors</a:t>
            </a:r>
            <a:r>
              <a:rPr lang="en-US" sz="1600" dirty="0">
                <a:latin typeface="Times New Roman" panose="02020603050405020304" pitchFamily="18" charset="0"/>
                <a:cs typeface="Times New Roman" panose="02020603050405020304" pitchFamily="18" charset="0"/>
              </a:rPr>
              <a:t>.</a:t>
            </a:r>
          </a:p>
        </p:txBody>
      </p:sp>
      <p:sp>
        <p:nvSpPr>
          <p:cNvPr id="7" name="Rectangle 6"/>
          <p:cNvSpPr/>
          <p:nvPr/>
        </p:nvSpPr>
        <p:spPr>
          <a:xfrm>
            <a:off x="338645" y="5265966"/>
            <a:ext cx="4132863" cy="338554"/>
          </a:xfrm>
          <a:prstGeom prst="rect">
            <a:avLst/>
          </a:prstGeom>
        </p:spPr>
        <p:txBody>
          <a:bodyPr wrap="none">
            <a:spAutoFit/>
          </a:bodyPr>
          <a:lstStyle/>
          <a:p>
            <a:r>
              <a:rPr lang="en-US" sz="1600" dirty="0">
                <a:latin typeface="Times New Roman" panose="02020603050405020304" pitchFamily="18" charset="0"/>
                <a:cs typeface="Times New Roman" panose="02020603050405020304" pitchFamily="18" charset="0"/>
              </a:rPr>
              <a:t>(b) x() is not a method in the </a:t>
            </a:r>
            <a:r>
              <a:rPr lang="en-US" sz="1600" dirty="0" err="1">
                <a:latin typeface="Times New Roman" panose="02020603050405020304" pitchFamily="18" charset="0"/>
                <a:cs typeface="Times New Roman" panose="02020603050405020304" pitchFamily="18" charset="0"/>
              </a:rPr>
              <a:t>ShowErrors</a:t>
            </a:r>
            <a:r>
              <a:rPr lang="en-US" sz="1600" dirty="0">
                <a:latin typeface="Times New Roman" panose="02020603050405020304" pitchFamily="18" charset="0"/>
                <a:cs typeface="Times New Roman" panose="02020603050405020304" pitchFamily="18" charset="0"/>
              </a:rPr>
              <a:t> class.</a:t>
            </a:r>
          </a:p>
        </p:txBody>
      </p:sp>
      <p:sp>
        <p:nvSpPr>
          <p:cNvPr id="8" name="Rectangle 7"/>
          <p:cNvSpPr/>
          <p:nvPr/>
        </p:nvSpPr>
        <p:spPr>
          <a:xfrm>
            <a:off x="338645" y="5577875"/>
            <a:ext cx="8574428" cy="338554"/>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(c) It has a runtime error because variable c is null when the </a:t>
            </a:r>
            <a:r>
              <a:rPr lang="en-US" sz="1600" dirty="0" err="1">
                <a:latin typeface="Times New Roman" panose="02020603050405020304" pitchFamily="18" charset="0"/>
                <a:cs typeface="Times New Roman" panose="02020603050405020304" pitchFamily="18" charset="0"/>
              </a:rPr>
              <a:t>println</a:t>
            </a:r>
            <a:r>
              <a:rPr lang="en-US" sz="1600" dirty="0">
                <a:latin typeface="Times New Roman" panose="02020603050405020304" pitchFamily="18" charset="0"/>
                <a:cs typeface="Times New Roman" panose="02020603050405020304" pitchFamily="18" charset="0"/>
              </a:rPr>
              <a:t> statement is executed. </a:t>
            </a:r>
          </a:p>
        </p:txBody>
      </p:sp>
      <p:sp>
        <p:nvSpPr>
          <p:cNvPr id="9" name="Rectangle 8"/>
          <p:cNvSpPr/>
          <p:nvPr/>
        </p:nvSpPr>
        <p:spPr>
          <a:xfrm>
            <a:off x="338645" y="5897627"/>
            <a:ext cx="7185991" cy="338554"/>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(d) new C(5.0) does not match any constructors in class C.</a:t>
            </a:r>
          </a:p>
        </p:txBody>
      </p:sp>
    </p:spTree>
    <p:extLst>
      <p:ext uri="{BB962C8B-B14F-4D97-AF65-F5344CB8AC3E}">
        <p14:creationId xmlns:p14="http://schemas.microsoft.com/office/powerpoint/2010/main" val="38278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is wrong in the following code?</a:t>
            </a:r>
          </a:p>
        </p:txBody>
      </p:sp>
      <p:sp>
        <p:nvSpPr>
          <p:cNvPr id="3" name="Title 2"/>
          <p:cNvSpPr>
            <a:spLocks noGrp="1"/>
          </p:cNvSpPr>
          <p:nvPr>
            <p:ph type="ctrTitle"/>
          </p:nvPr>
        </p:nvSpPr>
        <p:spPr/>
        <p:txBody>
          <a:bodyPr/>
          <a:lstStyle/>
          <a:p>
            <a:r>
              <a:rPr lang="en-US" dirty="0"/>
              <a:t>Popup-Question(4): </a:t>
            </a:r>
            <a:r>
              <a:rPr lang="en-US" sz="2400" dirty="0"/>
              <a:t>Checkpoint 9.5.6</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21</a:t>
            </a:fld>
            <a:endParaRPr lang="en-US"/>
          </a:p>
        </p:txBody>
      </p:sp>
      <p:pic>
        <p:nvPicPr>
          <p:cNvPr id="6" name="Picture 5"/>
          <p:cNvPicPr>
            <a:picLocks noChangeAspect="1"/>
          </p:cNvPicPr>
          <p:nvPr/>
        </p:nvPicPr>
        <p:blipFill>
          <a:blip r:embed="rId2"/>
          <a:stretch>
            <a:fillRect/>
          </a:stretch>
        </p:blipFill>
        <p:spPr>
          <a:xfrm>
            <a:off x="1179289" y="1558048"/>
            <a:ext cx="5582685" cy="4522682"/>
          </a:xfrm>
          <a:prstGeom prst="rect">
            <a:avLst/>
          </a:prstGeom>
        </p:spPr>
      </p:pic>
      <p:sp>
        <p:nvSpPr>
          <p:cNvPr id="7" name="Rectangle 6"/>
          <p:cNvSpPr/>
          <p:nvPr/>
        </p:nvSpPr>
        <p:spPr>
          <a:xfrm>
            <a:off x="4416313" y="2789181"/>
            <a:ext cx="4427506" cy="1200329"/>
          </a:xfrm>
          <a:prstGeom prst="rect">
            <a:avLst/>
          </a:prstGeom>
        </p:spPr>
        <p:txBody>
          <a:bodyPr wrap="square">
            <a:spAutoFit/>
          </a:bodyPr>
          <a:lstStyle/>
          <a:p>
            <a:r>
              <a:rPr lang="en-US" dirty="0">
                <a:solidFill>
                  <a:srgbClr val="FF0000"/>
                </a:solidFill>
                <a:latin typeface="Times New Roman" panose="02020603050405020304" pitchFamily="18" charset="0"/>
                <a:cs typeface="Times New Roman" panose="02020603050405020304" pitchFamily="18" charset="0"/>
              </a:rPr>
              <a:t>Compilation error:</a:t>
            </a:r>
          </a:p>
          <a:p>
            <a:endParaRPr lang="en-US" dirty="0">
              <a:solidFill>
                <a:srgbClr val="FF0000"/>
              </a:solidFill>
              <a:latin typeface="Times New Roman" panose="02020603050405020304" pitchFamily="18" charset="0"/>
              <a:cs typeface="Times New Roman" panose="02020603050405020304" pitchFamily="18" charset="0"/>
            </a:endParaRPr>
          </a:p>
          <a:p>
            <a:r>
              <a:rPr lang="en-US" dirty="0">
                <a:solidFill>
                  <a:srgbClr val="FF0000"/>
                </a:solidFill>
                <a:latin typeface="Times New Roman" panose="02020603050405020304" pitchFamily="18" charset="0"/>
                <a:cs typeface="Times New Roman" panose="02020603050405020304" pitchFamily="18" charset="0"/>
              </a:rPr>
              <a:t>- new A() is used in class Test, but class A does not have a default constructor.</a:t>
            </a:r>
          </a:p>
        </p:txBody>
      </p:sp>
    </p:spTree>
    <p:extLst>
      <p:ext uri="{BB962C8B-B14F-4D97-AF65-F5344CB8AC3E}">
        <p14:creationId xmlns:p14="http://schemas.microsoft.com/office/powerpoint/2010/main" val="38936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is wrong in the following programs? </a:t>
            </a:r>
          </a:p>
        </p:txBody>
      </p:sp>
      <p:sp>
        <p:nvSpPr>
          <p:cNvPr id="3" name="Title 2"/>
          <p:cNvSpPr>
            <a:spLocks noGrp="1"/>
          </p:cNvSpPr>
          <p:nvPr>
            <p:ph type="ctrTitle"/>
          </p:nvPr>
        </p:nvSpPr>
        <p:spPr/>
        <p:txBody>
          <a:bodyPr/>
          <a:lstStyle/>
          <a:p>
            <a:r>
              <a:rPr lang="en-US" dirty="0"/>
              <a:t>Popup-Question(5)</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22</a:t>
            </a:fld>
            <a:endParaRPr lang="en-US"/>
          </a:p>
        </p:txBody>
      </p:sp>
      <p:pic>
        <p:nvPicPr>
          <p:cNvPr id="5" name="Picture 4"/>
          <p:cNvPicPr>
            <a:picLocks noChangeAspect="1"/>
          </p:cNvPicPr>
          <p:nvPr/>
        </p:nvPicPr>
        <p:blipFill rotWithShape="1">
          <a:blip r:embed="rId2"/>
          <a:srcRect l="12164" t="771" r="263" b="-771"/>
          <a:stretch/>
        </p:blipFill>
        <p:spPr>
          <a:xfrm>
            <a:off x="651354" y="1646706"/>
            <a:ext cx="5108871" cy="2655984"/>
          </a:xfrm>
          <a:prstGeom prst="rect">
            <a:avLst/>
          </a:prstGeom>
        </p:spPr>
      </p:pic>
      <p:pic>
        <p:nvPicPr>
          <p:cNvPr id="6" name="Picture 5"/>
          <p:cNvPicPr>
            <a:picLocks noChangeAspect="1"/>
          </p:cNvPicPr>
          <p:nvPr/>
        </p:nvPicPr>
        <p:blipFill>
          <a:blip r:embed="rId3"/>
          <a:stretch>
            <a:fillRect/>
          </a:stretch>
        </p:blipFill>
        <p:spPr>
          <a:xfrm>
            <a:off x="4383118" y="4070316"/>
            <a:ext cx="4446413" cy="2250073"/>
          </a:xfrm>
          <a:prstGeom prst="rect">
            <a:avLst/>
          </a:prstGeom>
        </p:spPr>
      </p:pic>
      <p:sp>
        <p:nvSpPr>
          <p:cNvPr id="7" name="Rectangle 6"/>
          <p:cNvSpPr/>
          <p:nvPr/>
        </p:nvSpPr>
        <p:spPr>
          <a:xfrm>
            <a:off x="4572000" y="1855263"/>
            <a:ext cx="4223849" cy="646331"/>
          </a:xfrm>
          <a:prstGeom prst="rect">
            <a:avLst/>
          </a:prstGeom>
        </p:spPr>
        <p:txBody>
          <a:bodyPr wrap="none">
            <a:spAutoFit/>
          </a:bodyPr>
          <a:lstStyle/>
          <a:p>
            <a:r>
              <a:rPr lang="en-US" dirty="0">
                <a:solidFill>
                  <a:srgbClr val="FF0000"/>
                </a:solidFill>
                <a:latin typeface="Cambria" panose="02040503050406030204" pitchFamily="18" charset="0"/>
                <a:ea typeface="Cambria" panose="02040503050406030204" pitchFamily="18" charset="0"/>
              </a:rPr>
              <a:t>The constructor is defined incorrectly</a:t>
            </a:r>
          </a:p>
          <a:p>
            <a:r>
              <a:rPr lang="en-US" dirty="0">
                <a:solidFill>
                  <a:srgbClr val="FF0000"/>
                </a:solidFill>
                <a:latin typeface="Cambria" panose="02040503050406030204" pitchFamily="18" charset="0"/>
                <a:ea typeface="Cambria" panose="02040503050406030204" pitchFamily="18" charset="0"/>
              </a:rPr>
              <a:t>It should be declared with no return type</a:t>
            </a:r>
          </a:p>
        </p:txBody>
      </p:sp>
      <p:sp>
        <p:nvSpPr>
          <p:cNvPr id="8" name="Rectangle 7"/>
          <p:cNvSpPr/>
          <p:nvPr/>
        </p:nvSpPr>
        <p:spPr>
          <a:xfrm>
            <a:off x="529167" y="4877981"/>
            <a:ext cx="3575000" cy="1077218"/>
          </a:xfrm>
          <a:prstGeom prst="rect">
            <a:avLst/>
          </a:prstGeom>
        </p:spPr>
        <p:txBody>
          <a:bodyPr wrap="square">
            <a:spAutoFit/>
          </a:bodyPr>
          <a:lstStyle/>
          <a:p>
            <a:pPr algn="just"/>
            <a:r>
              <a:rPr lang="en-US" sz="1600" dirty="0">
                <a:latin typeface="Cambria" panose="02040503050406030204" pitchFamily="18" charset="0"/>
                <a:ea typeface="Cambria" panose="02040503050406030204" pitchFamily="18" charset="0"/>
              </a:rPr>
              <a:t>There is no </a:t>
            </a:r>
            <a:r>
              <a:rPr lang="en-US" sz="1600" dirty="0">
                <a:solidFill>
                  <a:srgbClr val="FF0000"/>
                </a:solidFill>
                <a:latin typeface="Cambria" panose="02040503050406030204" pitchFamily="18" charset="0"/>
                <a:ea typeface="Cambria" panose="02040503050406030204" pitchFamily="18" charset="0"/>
              </a:rPr>
              <a:t>no-</a:t>
            </a:r>
            <a:r>
              <a:rPr lang="en-US" sz="1600" dirty="0" err="1">
                <a:solidFill>
                  <a:srgbClr val="FF0000"/>
                </a:solidFill>
                <a:latin typeface="Cambria" panose="02040503050406030204" pitchFamily="18" charset="0"/>
                <a:ea typeface="Cambria" panose="02040503050406030204" pitchFamily="18" charset="0"/>
              </a:rPr>
              <a:t>arg</a:t>
            </a:r>
            <a:r>
              <a:rPr lang="en-US" sz="1600" dirty="0">
                <a:latin typeface="Cambria" panose="02040503050406030204" pitchFamily="18" charset="0"/>
                <a:ea typeface="Cambria" panose="02040503050406030204" pitchFamily="18" charset="0"/>
              </a:rPr>
              <a:t> constructor and the compiler does not insert a default one since the class has a parametrized constructor.</a:t>
            </a:r>
          </a:p>
        </p:txBody>
      </p:sp>
    </p:spTree>
    <p:extLst>
      <p:ext uri="{BB962C8B-B14F-4D97-AF65-F5344CB8AC3E}">
        <p14:creationId xmlns:p14="http://schemas.microsoft.com/office/powerpoint/2010/main" val="295114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Default Value for a Data Field</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23</a:t>
            </a:fld>
            <a:endParaRPr lang="en-US"/>
          </a:p>
        </p:txBody>
      </p:sp>
      <p:graphicFrame>
        <p:nvGraphicFramePr>
          <p:cNvPr id="5" name="Content Placeholder 4"/>
          <p:cNvGraphicFramePr>
            <a:graphicFrameLocks/>
          </p:cNvGraphicFramePr>
          <p:nvPr>
            <p:extLst>
              <p:ext uri="{D42A27DB-BD31-4B8C-83A1-F6EECF244321}">
                <p14:modId xmlns:p14="http://schemas.microsoft.com/office/powerpoint/2010/main" val="3772129291"/>
              </p:ext>
            </p:extLst>
          </p:nvPr>
        </p:nvGraphicFramePr>
        <p:xfrm>
          <a:off x="236978" y="1199873"/>
          <a:ext cx="8670043" cy="4663440"/>
        </p:xfrm>
        <a:graphic>
          <a:graphicData uri="http://schemas.openxmlformats.org/drawingml/2006/table">
            <a:tbl>
              <a:tblPr firstRow="1" bandRow="1">
                <a:tableStyleId>{5940675A-B579-460E-94D1-54222C63F5DA}</a:tableStyleId>
              </a:tblPr>
              <a:tblGrid>
                <a:gridCol w="2811299">
                  <a:extLst>
                    <a:ext uri="{9D8B030D-6E8A-4147-A177-3AD203B41FA5}">
                      <a16:colId xmlns:a16="http://schemas.microsoft.com/office/drawing/2014/main" val="1408955082"/>
                    </a:ext>
                  </a:extLst>
                </a:gridCol>
                <a:gridCol w="1142255">
                  <a:extLst>
                    <a:ext uri="{9D8B030D-6E8A-4147-A177-3AD203B41FA5}">
                      <a16:colId xmlns:a16="http://schemas.microsoft.com/office/drawing/2014/main" val="1862399493"/>
                    </a:ext>
                  </a:extLst>
                </a:gridCol>
                <a:gridCol w="4716489">
                  <a:extLst>
                    <a:ext uri="{9D8B030D-6E8A-4147-A177-3AD203B41FA5}">
                      <a16:colId xmlns:a16="http://schemas.microsoft.com/office/drawing/2014/main" val="737623359"/>
                    </a:ext>
                  </a:extLst>
                </a:gridCol>
              </a:tblGrid>
              <a:tr h="568688">
                <a:tc>
                  <a:txBody>
                    <a:bodyPr/>
                    <a:lstStyle/>
                    <a:p>
                      <a:pPr algn="ctr"/>
                      <a:r>
                        <a:rPr lang="en-US" sz="1800" b="1" dirty="0">
                          <a:latin typeface="Garamond" panose="02020404030301010803" pitchFamily="18" charset="0"/>
                        </a:rPr>
                        <a:t>Data type</a:t>
                      </a:r>
                    </a:p>
                  </a:txBody>
                  <a:tcPr anchor="ctr">
                    <a:solidFill>
                      <a:schemeClr val="accent6">
                        <a:lumMod val="20000"/>
                        <a:lumOff val="80000"/>
                      </a:schemeClr>
                    </a:solidFill>
                  </a:tcPr>
                </a:tc>
                <a:tc>
                  <a:txBody>
                    <a:bodyPr/>
                    <a:lstStyle/>
                    <a:p>
                      <a:pPr algn="ctr"/>
                      <a:r>
                        <a:rPr lang="en-US" sz="1800" b="1" dirty="0">
                          <a:latin typeface="Garamond" panose="02020404030301010803" pitchFamily="18" charset="0"/>
                        </a:rPr>
                        <a:t>Default Value</a:t>
                      </a:r>
                    </a:p>
                  </a:txBody>
                  <a:tcPr anchor="ctr">
                    <a:solidFill>
                      <a:schemeClr val="accent6">
                        <a:lumMod val="20000"/>
                        <a:lumOff val="80000"/>
                      </a:schemeClr>
                    </a:solidFill>
                  </a:tcPr>
                </a:tc>
                <a:tc>
                  <a:txBody>
                    <a:bodyPr/>
                    <a:lstStyle/>
                    <a:p>
                      <a:pPr algn="ctr"/>
                      <a:r>
                        <a:rPr lang="en-US" sz="1800" b="1" dirty="0">
                          <a:latin typeface="Garamond" panose="02020404030301010803" pitchFamily="18" charset="0"/>
                        </a:rPr>
                        <a:t>Notes </a:t>
                      </a:r>
                    </a:p>
                  </a:txBody>
                  <a:tcPr anchor="ctr">
                    <a:solidFill>
                      <a:schemeClr val="accent6">
                        <a:lumMod val="20000"/>
                        <a:lumOff val="80000"/>
                      </a:schemeClr>
                    </a:solidFill>
                  </a:tcPr>
                </a:tc>
                <a:extLst>
                  <a:ext uri="{0D108BD9-81ED-4DB2-BD59-A6C34878D82A}">
                    <a16:rowId xmlns:a16="http://schemas.microsoft.com/office/drawing/2014/main" val="56466790"/>
                  </a:ext>
                </a:extLst>
              </a:tr>
              <a:tr h="582785">
                <a:tc>
                  <a:txBody>
                    <a:bodyPr/>
                    <a:lstStyle/>
                    <a:p>
                      <a:r>
                        <a:rPr lang="en-US" sz="1800" dirty="0">
                          <a:latin typeface="Times New Roman" panose="02020603050405020304" pitchFamily="18" charset="0"/>
                          <a:cs typeface="Times New Roman" panose="02020603050405020304" pitchFamily="18" charset="0"/>
                        </a:rPr>
                        <a:t>Numeric type( byte, short, int, long, float,</a:t>
                      </a:r>
                      <a:r>
                        <a:rPr lang="en-US" sz="1800" baseline="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double ) </a:t>
                      </a:r>
                    </a:p>
                  </a:txBody>
                  <a:tcPr anchor="ctr"/>
                </a:tc>
                <a:tc>
                  <a:txBody>
                    <a:bodyPr/>
                    <a:lstStyle/>
                    <a:p>
                      <a:pPr algn="ctr"/>
                      <a:r>
                        <a:rPr lang="en-US" sz="1800" dirty="0">
                          <a:latin typeface="Times New Roman" panose="02020603050405020304" pitchFamily="18" charset="0"/>
                          <a:cs typeface="Times New Roman" panose="02020603050405020304" pitchFamily="18" charset="0"/>
                        </a:rPr>
                        <a:t>0</a:t>
                      </a:r>
                    </a:p>
                  </a:txBody>
                  <a:tcPr anchor="ctr"/>
                </a:tc>
                <a:tc>
                  <a:txBody>
                    <a:bodyPr/>
                    <a:lstStyle/>
                    <a:p>
                      <a:pPr algn="l"/>
                      <a:r>
                        <a:rPr lang="en-US" sz="1800" dirty="0">
                          <a:latin typeface="Times New Roman" panose="02020603050405020304" pitchFamily="18" charset="0"/>
                          <a:cs typeface="Times New Roman" panose="02020603050405020304" pitchFamily="18" charset="0"/>
                        </a:rPr>
                        <a:t>int x;  //x is 0</a:t>
                      </a:r>
                    </a:p>
                  </a:txBody>
                  <a:tcPr anchor="ctr"/>
                </a:tc>
                <a:extLst>
                  <a:ext uri="{0D108BD9-81ED-4DB2-BD59-A6C34878D82A}">
                    <a16:rowId xmlns:a16="http://schemas.microsoft.com/office/drawing/2014/main" val="1109968386"/>
                  </a:ext>
                </a:extLst>
              </a:tr>
              <a:tr h="322342">
                <a:tc>
                  <a:txBody>
                    <a:bodyPr/>
                    <a:lstStyle/>
                    <a:p>
                      <a:r>
                        <a:rPr lang="en-US" sz="1800" dirty="0">
                          <a:latin typeface="Times New Roman" panose="02020603050405020304" pitchFamily="18" charset="0"/>
                          <a:cs typeface="Times New Roman" panose="02020603050405020304" pitchFamily="18" charset="0"/>
                        </a:rPr>
                        <a:t>char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‘\u0000’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char </a:t>
                      </a:r>
                      <a:r>
                        <a:rPr lang="en-US" sz="1800" dirty="0" err="1">
                          <a:latin typeface="Times New Roman" panose="02020603050405020304" pitchFamily="18" charset="0"/>
                          <a:cs typeface="Times New Roman" panose="02020603050405020304" pitchFamily="18" charset="0"/>
                        </a:rPr>
                        <a:t>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a:t>
                      </a:r>
                      <a:r>
                        <a:rPr lang="en-US" sz="1800" dirty="0">
                          <a:latin typeface="Times New Roman" panose="02020603050405020304" pitchFamily="18" charset="0"/>
                          <a:cs typeface="Times New Roman" panose="02020603050405020304" pitchFamily="18" charset="0"/>
                        </a:rPr>
                        <a:t> is</a:t>
                      </a:r>
                      <a:r>
                        <a:rPr lang="en-US" sz="1800" baseline="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‘\u0000’</a:t>
                      </a:r>
                    </a:p>
                  </a:txBody>
                  <a:tcPr anchor="ctr"/>
                </a:tc>
                <a:extLst>
                  <a:ext uri="{0D108BD9-81ED-4DB2-BD59-A6C34878D82A}">
                    <a16:rowId xmlns:a16="http://schemas.microsoft.com/office/drawing/2014/main" val="3209842689"/>
                  </a:ext>
                </a:extLst>
              </a:tr>
              <a:tr h="298450">
                <a:tc>
                  <a:txBody>
                    <a:bodyPr/>
                    <a:lstStyle/>
                    <a:p>
                      <a:r>
                        <a:rPr lang="en-US" sz="1800" dirty="0" err="1">
                          <a:latin typeface="Times New Roman" panose="02020603050405020304" pitchFamily="18" charset="0"/>
                          <a:cs typeface="Times New Roman" panose="02020603050405020304" pitchFamily="18" charset="0"/>
                        </a:rPr>
                        <a:t>boolean</a:t>
                      </a:r>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dirty="0">
                          <a:latin typeface="Times New Roman" panose="02020603050405020304" pitchFamily="18" charset="0"/>
                          <a:cs typeface="Times New Roman" panose="02020603050405020304" pitchFamily="18" charset="0"/>
                        </a:rPr>
                        <a:t>false</a:t>
                      </a:r>
                    </a:p>
                  </a:txBody>
                  <a:tcPr anchor="ctr"/>
                </a:tc>
                <a:tc>
                  <a:txBody>
                    <a:bodyPr/>
                    <a:lstStyle/>
                    <a:p>
                      <a:pPr algn="l"/>
                      <a:r>
                        <a:rPr lang="en-US" sz="1800" dirty="0" err="1">
                          <a:latin typeface="Times New Roman" panose="02020603050405020304" pitchFamily="18" charset="0"/>
                          <a:cs typeface="Times New Roman" panose="02020603050405020304" pitchFamily="18" charset="0"/>
                        </a:rPr>
                        <a:t>boolean</a:t>
                      </a:r>
                      <a:r>
                        <a:rPr lang="en-US" sz="1800" dirty="0">
                          <a:latin typeface="Times New Roman" panose="02020603050405020304" pitchFamily="18" charset="0"/>
                          <a:cs typeface="Times New Roman" panose="02020603050405020304" pitchFamily="18" charset="0"/>
                        </a:rPr>
                        <a:t> b; // b is false</a:t>
                      </a:r>
                    </a:p>
                  </a:txBody>
                  <a:tcPr anchor="ctr"/>
                </a:tc>
                <a:extLst>
                  <a:ext uri="{0D108BD9-81ED-4DB2-BD59-A6C34878D82A}">
                    <a16:rowId xmlns:a16="http://schemas.microsoft.com/office/drawing/2014/main" val="439986723"/>
                  </a:ext>
                </a:extLst>
              </a:tr>
              <a:tr h="568688">
                <a:tc>
                  <a:txBody>
                    <a:bodyPr/>
                    <a:lstStyle/>
                    <a:p>
                      <a:r>
                        <a:rPr lang="en-US" sz="1800" dirty="0">
                          <a:latin typeface="Times New Roman" panose="02020603050405020304" pitchFamily="18" charset="0"/>
                          <a:cs typeface="Times New Roman" panose="02020603050405020304" pitchFamily="18" charset="0"/>
                        </a:rPr>
                        <a:t>Reference</a:t>
                      </a:r>
                      <a:r>
                        <a:rPr lang="en-US" sz="1800" baseline="0" dirty="0">
                          <a:latin typeface="Times New Roman" panose="02020603050405020304" pitchFamily="18" charset="0"/>
                          <a:cs typeface="Times New Roman" panose="02020603050405020304" pitchFamily="18" charset="0"/>
                        </a:rPr>
                        <a:t> type ( objects)</a:t>
                      </a:r>
                      <a:endParaRPr lang="en-US"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dirty="0">
                          <a:latin typeface="Times New Roman" panose="02020603050405020304" pitchFamily="18" charset="0"/>
                          <a:cs typeface="Times New Roman" panose="02020603050405020304" pitchFamily="18" charset="0"/>
                        </a:rPr>
                        <a:t>null</a:t>
                      </a:r>
                    </a:p>
                  </a:txBody>
                  <a:tcPr anchor="ctr"/>
                </a:tc>
                <a:tc>
                  <a:txBody>
                    <a:bodyPr/>
                    <a:lstStyle/>
                    <a:p>
                      <a:pPr algn="l"/>
                      <a:r>
                        <a:rPr lang="en-US" sz="1800" kern="1200" dirty="0" err="1">
                          <a:solidFill>
                            <a:schemeClr val="tx1"/>
                          </a:solidFill>
                          <a:latin typeface="Times New Roman" panose="02020603050405020304" pitchFamily="18" charset="0"/>
                          <a:ea typeface="+mn-ea"/>
                          <a:cs typeface="Times New Roman" panose="02020603050405020304" pitchFamily="18" charset="0"/>
                        </a:rPr>
                        <a:t>SimpleCircle</a:t>
                      </a:r>
                      <a:r>
                        <a:rPr lang="en-US" sz="1800" kern="1200" dirty="0">
                          <a:solidFill>
                            <a:schemeClr val="tx1"/>
                          </a:solidFill>
                          <a:latin typeface="Times New Roman" panose="02020603050405020304" pitchFamily="18" charset="0"/>
                          <a:ea typeface="+mn-ea"/>
                          <a:cs typeface="Times New Roman" panose="02020603050405020304" pitchFamily="18" charset="0"/>
                        </a:rPr>
                        <a:t> circle;  String name;  </a:t>
                      </a:r>
                    </a:p>
                    <a:p>
                      <a:pPr algn="l"/>
                      <a:r>
                        <a:rPr lang="en-US" sz="1800" kern="1200" dirty="0">
                          <a:solidFill>
                            <a:schemeClr val="tx1"/>
                          </a:solidFill>
                          <a:latin typeface="Times New Roman" panose="02020603050405020304" pitchFamily="18" charset="0"/>
                          <a:ea typeface="+mn-ea"/>
                          <a:cs typeface="Times New Roman" panose="02020603050405020304" pitchFamily="18" charset="0"/>
                        </a:rPr>
                        <a:t>//circle and</a:t>
                      </a:r>
                      <a:r>
                        <a:rPr lang="en-US" sz="1800" kern="1200" baseline="0" dirty="0">
                          <a:solidFill>
                            <a:schemeClr val="tx1"/>
                          </a:solidFill>
                          <a:latin typeface="Times New Roman" panose="02020603050405020304" pitchFamily="18" charset="0"/>
                          <a:ea typeface="+mn-ea"/>
                          <a:cs typeface="Times New Roman" panose="02020603050405020304" pitchFamily="18" charset="0"/>
                        </a:rPr>
                        <a:t> </a:t>
                      </a:r>
                      <a:r>
                        <a:rPr lang="en-US" sz="1800" kern="1200" dirty="0">
                          <a:solidFill>
                            <a:schemeClr val="tx1"/>
                          </a:solidFill>
                          <a:latin typeface="Times New Roman" panose="02020603050405020304" pitchFamily="18" charset="0"/>
                          <a:ea typeface="+mn-ea"/>
                          <a:cs typeface="Times New Roman" panose="02020603050405020304" pitchFamily="18" charset="0"/>
                        </a:rPr>
                        <a:t>name are null.</a:t>
                      </a:r>
                    </a:p>
                    <a:p>
                      <a:pPr algn="l"/>
                      <a:endParaRPr lang="en-US" sz="1800" kern="1200" dirty="0">
                        <a:solidFill>
                          <a:schemeClr val="tx1"/>
                        </a:solidFill>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solidFill>
                            <a:schemeClr val="accent5"/>
                          </a:solidFill>
                          <a:latin typeface="Times New Roman" panose="02020603050405020304" pitchFamily="18" charset="0"/>
                          <a:cs typeface="Times New Roman" panose="02020603050405020304" pitchFamily="18" charset="0"/>
                        </a:rPr>
                        <a:t>NullPointerException</a:t>
                      </a:r>
                      <a:r>
                        <a:rPr lang="en-US" sz="1800" dirty="0">
                          <a:latin typeface="Times New Roman" panose="02020603050405020304" pitchFamily="18" charset="0"/>
                          <a:cs typeface="Times New Roman" panose="02020603050405020304" pitchFamily="18" charset="0"/>
                        </a:rPr>
                        <a:t> occurs when you invoke a method on a reference variable with a null value. </a:t>
                      </a:r>
                    </a:p>
                  </a:txBody>
                  <a:tcPr anchor="ctr"/>
                </a:tc>
                <a:extLst>
                  <a:ext uri="{0D108BD9-81ED-4DB2-BD59-A6C34878D82A}">
                    <a16:rowId xmlns:a16="http://schemas.microsoft.com/office/drawing/2014/main" val="3415693866"/>
                  </a:ext>
                </a:extLst>
              </a:tr>
              <a:tr h="568688">
                <a:tc gridSpan="3">
                  <a:txBody>
                    <a:bodyPr/>
                    <a:lstStyle/>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Java assigns  no default value to a local variable inside a method.</a:t>
                      </a:r>
                    </a:p>
                    <a:p>
                      <a:r>
                        <a:rPr lang="en-US" sz="1800" dirty="0">
                          <a:latin typeface="Times New Roman" panose="02020603050405020304" pitchFamily="18" charset="0"/>
                          <a:cs typeface="Times New Roman" panose="02020603050405020304" pitchFamily="18" charset="0"/>
                        </a:rPr>
                        <a:t>We have to initialize them. Otherwise, a compilation error is raised.</a:t>
                      </a:r>
                    </a:p>
                    <a:p>
                      <a:endParaRPr lang="en-US" sz="1800" dirty="0">
                        <a:latin typeface="Times New Roman" panose="02020603050405020304" pitchFamily="18" charset="0"/>
                        <a:cs typeface="Times New Roman" panose="02020603050405020304" pitchFamily="18" charset="0"/>
                      </a:endParaRPr>
                    </a:p>
                  </a:txBody>
                  <a:tcPr/>
                </a:tc>
                <a:tc hMerge="1">
                  <a:txBody>
                    <a:bodyPr/>
                    <a:lstStyle/>
                    <a:p>
                      <a:pPr algn="ctr"/>
                      <a:endParaRPr lang="en-US" dirty="0">
                        <a:latin typeface="Times New Roman" panose="02020603050405020304" pitchFamily="18" charset="0"/>
                        <a:cs typeface="Times New Roman" panose="02020603050405020304" pitchFamily="18" charset="0"/>
                      </a:endParaRP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164735238"/>
                  </a:ext>
                </a:extLst>
              </a:tr>
            </a:tbl>
          </a:graphicData>
        </a:graphic>
      </p:graphicFrame>
    </p:spTree>
    <p:extLst>
      <p:ext uri="{BB962C8B-B14F-4D97-AF65-F5344CB8AC3E}">
        <p14:creationId xmlns:p14="http://schemas.microsoft.com/office/powerpoint/2010/main" val="427076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is the output of the following program</a:t>
            </a:r>
          </a:p>
        </p:txBody>
      </p:sp>
      <p:sp>
        <p:nvSpPr>
          <p:cNvPr id="3" name="Title 2"/>
          <p:cNvSpPr>
            <a:spLocks noGrp="1"/>
          </p:cNvSpPr>
          <p:nvPr>
            <p:ph type="ctrTitle"/>
          </p:nvPr>
        </p:nvSpPr>
        <p:spPr/>
        <p:txBody>
          <a:bodyPr/>
          <a:lstStyle/>
          <a:p>
            <a:r>
              <a:rPr lang="en-US" dirty="0"/>
              <a:t>Popup-Question(6)</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24</a:t>
            </a:fld>
            <a:endParaRPr lang="en-US"/>
          </a:p>
        </p:txBody>
      </p:sp>
      <p:sp>
        <p:nvSpPr>
          <p:cNvPr id="7" name="Rectangle 6"/>
          <p:cNvSpPr/>
          <p:nvPr/>
        </p:nvSpPr>
        <p:spPr>
          <a:xfrm>
            <a:off x="6951946" y="3014802"/>
            <a:ext cx="1258866" cy="646331"/>
          </a:xfrm>
          <a:prstGeom prst="rect">
            <a:avLst/>
          </a:prstGeom>
        </p:spPr>
        <p:txBody>
          <a:bodyPr wrap="square">
            <a:spAutoFit/>
          </a:bodyPr>
          <a:lstStyle/>
          <a:p>
            <a:r>
              <a:rPr lang="en-US" dirty="0">
                <a:solidFill>
                  <a:srgbClr val="FF0000"/>
                </a:solidFill>
                <a:latin typeface="Times New Roman" panose="02020603050405020304" pitchFamily="18" charset="0"/>
                <a:cs typeface="Times New Roman" panose="02020603050405020304" pitchFamily="18" charset="0"/>
              </a:rPr>
              <a:t>null 0</a:t>
            </a:r>
          </a:p>
          <a:p>
            <a:r>
              <a:rPr lang="en-US" dirty="0">
                <a:solidFill>
                  <a:srgbClr val="FF0000"/>
                </a:solidFill>
                <a:latin typeface="Times New Roman" panose="02020603050405020304" pitchFamily="18" charset="0"/>
                <a:cs typeface="Times New Roman" panose="02020603050405020304" pitchFamily="18" charset="0"/>
              </a:rPr>
              <a:t>Ahmed 15</a:t>
            </a:r>
          </a:p>
        </p:txBody>
      </p:sp>
      <p:pic>
        <p:nvPicPr>
          <p:cNvPr id="9" name="Picture 8"/>
          <p:cNvPicPr>
            <a:picLocks noChangeAspect="1"/>
          </p:cNvPicPr>
          <p:nvPr/>
        </p:nvPicPr>
        <p:blipFill>
          <a:blip r:embed="rId2"/>
          <a:stretch>
            <a:fillRect/>
          </a:stretch>
        </p:blipFill>
        <p:spPr>
          <a:xfrm>
            <a:off x="629005" y="1336402"/>
            <a:ext cx="5589726" cy="4920350"/>
          </a:xfrm>
          <a:prstGeom prst="rect">
            <a:avLst/>
          </a:prstGeom>
        </p:spPr>
      </p:pic>
    </p:spTree>
    <p:extLst>
      <p:ext uri="{BB962C8B-B14F-4D97-AF65-F5344CB8AC3E}">
        <p14:creationId xmlns:p14="http://schemas.microsoft.com/office/powerpoint/2010/main" val="264728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3" y="1071415"/>
            <a:ext cx="3580702" cy="1916334"/>
          </a:xfrm>
        </p:spPr>
        <p:txBody>
          <a:bodyPr>
            <a:normAutofit fontScale="77500" lnSpcReduction="20000"/>
          </a:bodyPr>
          <a:lstStyle/>
          <a:p>
            <a:r>
              <a:rPr lang="en-US" dirty="0"/>
              <a:t>A variable of a primitive type:</a:t>
            </a:r>
          </a:p>
          <a:p>
            <a:pPr lvl="1"/>
            <a:r>
              <a:rPr lang="en-US" dirty="0"/>
              <a:t> The value is of the primitive type.</a:t>
            </a:r>
          </a:p>
          <a:p>
            <a:r>
              <a:rPr lang="en-US" dirty="0"/>
              <a:t> A variable of a reference type:</a:t>
            </a:r>
          </a:p>
          <a:p>
            <a:pPr lvl="1"/>
            <a:r>
              <a:rPr lang="en-US" dirty="0"/>
              <a:t> The value is a reference to where an object is located. </a:t>
            </a:r>
          </a:p>
        </p:txBody>
      </p:sp>
      <p:sp>
        <p:nvSpPr>
          <p:cNvPr id="3" name="Title 2"/>
          <p:cNvSpPr>
            <a:spLocks noGrp="1"/>
          </p:cNvSpPr>
          <p:nvPr>
            <p:ph type="ctrTitle"/>
          </p:nvPr>
        </p:nvSpPr>
        <p:spPr/>
        <p:txBody>
          <a:bodyPr/>
          <a:lstStyle/>
          <a:p>
            <a:r>
              <a:rPr lang="en-US" sz="2800" dirty="0"/>
              <a:t>Variables of Primitive Types and Reference Type</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25</a:t>
            </a:fld>
            <a:endParaRPr lang="en-US"/>
          </a:p>
        </p:txBody>
      </p:sp>
      <p:pic>
        <p:nvPicPr>
          <p:cNvPr id="5" name="Picture 4"/>
          <p:cNvPicPr>
            <a:picLocks noChangeAspect="1"/>
          </p:cNvPicPr>
          <p:nvPr/>
        </p:nvPicPr>
        <p:blipFill>
          <a:blip r:embed="rId3"/>
          <a:stretch>
            <a:fillRect/>
          </a:stretch>
        </p:blipFill>
        <p:spPr>
          <a:xfrm>
            <a:off x="3997842" y="1072988"/>
            <a:ext cx="4648186" cy="1151209"/>
          </a:xfrm>
          <a:prstGeom prst="rect">
            <a:avLst/>
          </a:prstGeom>
        </p:spPr>
      </p:pic>
      <p:sp>
        <p:nvSpPr>
          <p:cNvPr id="6" name="Content Placeholder 1"/>
          <p:cNvSpPr txBox="1">
            <a:spLocks/>
          </p:cNvSpPr>
          <p:nvPr/>
        </p:nvSpPr>
        <p:spPr>
          <a:xfrm>
            <a:off x="314469" y="3207397"/>
            <a:ext cx="3903759" cy="3253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2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1200"/>
              </a:spcBef>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1200"/>
              </a:spcBef>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FF0000"/>
                </a:solidFill>
              </a:rPr>
              <a:t>Variables assignment:</a:t>
            </a:r>
          </a:p>
          <a:p>
            <a:r>
              <a:rPr lang="en-US" sz="1800" dirty="0"/>
              <a:t>A variable of a primitive type:</a:t>
            </a:r>
          </a:p>
          <a:p>
            <a:pPr lvl="1"/>
            <a:r>
              <a:rPr lang="en-US" sz="1800" dirty="0"/>
              <a:t>the real value of one variable is assigned to the other variable</a:t>
            </a:r>
          </a:p>
          <a:p>
            <a:r>
              <a:rPr lang="en-US" sz="1800" dirty="0"/>
              <a:t> A variable of a reference type:</a:t>
            </a:r>
          </a:p>
          <a:p>
            <a:pPr lvl="1"/>
            <a:r>
              <a:rPr lang="en-US" sz="1800" dirty="0"/>
              <a:t>the reference of one variable is assigned to the other variable.</a:t>
            </a:r>
          </a:p>
        </p:txBody>
      </p:sp>
      <p:pic>
        <p:nvPicPr>
          <p:cNvPr id="7" name="Picture 6"/>
          <p:cNvPicPr>
            <a:picLocks noChangeAspect="1"/>
          </p:cNvPicPr>
          <p:nvPr/>
        </p:nvPicPr>
        <p:blipFill>
          <a:blip r:embed="rId4"/>
          <a:stretch>
            <a:fillRect/>
          </a:stretch>
        </p:blipFill>
        <p:spPr>
          <a:xfrm>
            <a:off x="5164038" y="2349942"/>
            <a:ext cx="2608838" cy="15679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rotWithShape="1">
          <a:blip r:embed="rId5"/>
          <a:srcRect l="3577" t="5387"/>
          <a:stretch/>
        </p:blipFill>
        <p:spPr>
          <a:xfrm>
            <a:off x="4762763" y="4119612"/>
            <a:ext cx="3500493" cy="14291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Content Placeholder 1"/>
          <p:cNvSpPr txBox="1">
            <a:spLocks/>
          </p:cNvSpPr>
          <p:nvPr/>
        </p:nvSpPr>
        <p:spPr>
          <a:xfrm>
            <a:off x="314469" y="5977598"/>
            <a:ext cx="8723205" cy="3599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rgbClr val="FF0000"/>
                </a:solidFill>
                <a:latin typeface="Times New Roman" panose="02020603050405020304" pitchFamily="18" charset="0"/>
                <a:cs typeface="Times New Roman" panose="02020603050405020304" pitchFamily="18" charset="0"/>
              </a:rPr>
              <a:t>The JVM will automatically collect the memory if the object is not referenced by any variable. </a:t>
            </a:r>
          </a:p>
        </p:txBody>
      </p:sp>
    </p:spTree>
    <p:extLst>
      <p:ext uri="{BB962C8B-B14F-4D97-AF65-F5344CB8AC3E}">
        <p14:creationId xmlns:p14="http://schemas.microsoft.com/office/powerpoint/2010/main" val="2375416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Visibility modifiers are used to define the </a:t>
            </a:r>
            <a:r>
              <a:rPr lang="en-US" dirty="0">
                <a:solidFill>
                  <a:srgbClr val="C00000"/>
                </a:solidFill>
              </a:rPr>
              <a:t>accessibility</a:t>
            </a:r>
            <a:r>
              <a:rPr lang="en-US" dirty="0"/>
              <a:t> and </a:t>
            </a:r>
            <a:r>
              <a:rPr lang="en-US" dirty="0">
                <a:solidFill>
                  <a:srgbClr val="C00000"/>
                </a:solidFill>
              </a:rPr>
              <a:t>scope</a:t>
            </a:r>
            <a:r>
              <a:rPr lang="en-US" dirty="0"/>
              <a:t> of a class and its members. </a:t>
            </a:r>
          </a:p>
          <a:p>
            <a:r>
              <a:rPr lang="en-US" dirty="0"/>
              <a:t>An access modifier must be specified whenever a class, variable or method is being defined.</a:t>
            </a:r>
          </a:p>
        </p:txBody>
      </p:sp>
      <p:sp>
        <p:nvSpPr>
          <p:cNvPr id="3" name="Title 2"/>
          <p:cNvSpPr>
            <a:spLocks noGrp="1"/>
          </p:cNvSpPr>
          <p:nvPr>
            <p:ph type="ctrTitle"/>
          </p:nvPr>
        </p:nvSpPr>
        <p:spPr/>
        <p:txBody>
          <a:bodyPr/>
          <a:lstStyle/>
          <a:p>
            <a:r>
              <a:rPr lang="en-US" dirty="0"/>
              <a:t>Visibility Modifiers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26</a:t>
            </a:fld>
            <a:endParaRPr lang="en-US"/>
          </a:p>
        </p:txBody>
      </p:sp>
      <p:graphicFrame>
        <p:nvGraphicFramePr>
          <p:cNvPr id="5" name="Table 4"/>
          <p:cNvGraphicFramePr>
            <a:graphicFrameLocks noGrp="1"/>
          </p:cNvGraphicFramePr>
          <p:nvPr/>
        </p:nvGraphicFramePr>
        <p:xfrm>
          <a:off x="564745" y="2660758"/>
          <a:ext cx="8080744" cy="2560320"/>
        </p:xfrm>
        <a:graphic>
          <a:graphicData uri="http://schemas.openxmlformats.org/drawingml/2006/table">
            <a:tbl>
              <a:tblPr bandRow="1">
                <a:tableStyleId>{5940675A-B579-460E-94D1-54222C63F5DA}</a:tableStyleId>
              </a:tblPr>
              <a:tblGrid>
                <a:gridCol w="2042268">
                  <a:extLst>
                    <a:ext uri="{9D8B030D-6E8A-4147-A177-3AD203B41FA5}">
                      <a16:colId xmlns:a16="http://schemas.microsoft.com/office/drawing/2014/main" val="3738273240"/>
                    </a:ext>
                  </a:extLst>
                </a:gridCol>
                <a:gridCol w="6038476">
                  <a:extLst>
                    <a:ext uri="{9D8B030D-6E8A-4147-A177-3AD203B41FA5}">
                      <a16:colId xmlns:a16="http://schemas.microsoft.com/office/drawing/2014/main" val="2406486674"/>
                    </a:ext>
                  </a:extLst>
                </a:gridCol>
              </a:tblGrid>
              <a:tr h="370840">
                <a:tc>
                  <a:txBody>
                    <a:bodyPr/>
                    <a:lstStyle/>
                    <a:p>
                      <a:r>
                        <a:rPr lang="en-US" dirty="0">
                          <a:latin typeface="Times New Roman" panose="02020603050405020304" pitchFamily="18" charset="0"/>
                          <a:cs typeface="Times New Roman" panose="02020603050405020304" pitchFamily="18" charset="0"/>
                        </a:rPr>
                        <a:t>Public</a:t>
                      </a:r>
                    </a:p>
                  </a:txBody>
                  <a:tcPr anchor="ctr">
                    <a:solidFill>
                      <a:schemeClr val="accent6">
                        <a:lumMod val="20000"/>
                        <a:lumOff val="80000"/>
                      </a:schemeClr>
                    </a:solidFill>
                  </a:tcPr>
                </a:tc>
                <a:tc>
                  <a:txBody>
                    <a:bodyPr/>
                    <a:lstStyle/>
                    <a:p>
                      <a:r>
                        <a:rPr lang="en-US" dirty="0">
                          <a:latin typeface="Times New Roman" panose="02020603050405020304" pitchFamily="18" charset="0"/>
                          <a:cs typeface="Times New Roman" panose="02020603050405020304" pitchFamily="18" charset="0"/>
                        </a:rPr>
                        <a:t>Classes, data fields and methods can be accessed from other classes.</a:t>
                      </a:r>
                    </a:p>
                  </a:txBody>
                  <a:tcPr/>
                </a:tc>
                <a:extLst>
                  <a:ext uri="{0D108BD9-81ED-4DB2-BD59-A6C34878D82A}">
                    <a16:rowId xmlns:a16="http://schemas.microsoft.com/office/drawing/2014/main" val="2737082957"/>
                  </a:ext>
                </a:extLst>
              </a:tr>
              <a:tr h="370840">
                <a:tc>
                  <a:txBody>
                    <a:bodyPr/>
                    <a:lstStyle/>
                    <a:p>
                      <a:r>
                        <a:rPr lang="en-US" dirty="0">
                          <a:latin typeface="Times New Roman" panose="02020603050405020304" pitchFamily="18" charset="0"/>
                          <a:cs typeface="Times New Roman" panose="02020603050405020304" pitchFamily="18" charset="0"/>
                        </a:rPr>
                        <a:t>Default</a:t>
                      </a:r>
                      <a:r>
                        <a:rPr lang="en-US" baseline="0" dirty="0">
                          <a:latin typeface="Times New Roman" panose="02020603050405020304" pitchFamily="18" charset="0"/>
                          <a:cs typeface="Times New Roman" panose="02020603050405020304" pitchFamily="18" charset="0"/>
                        </a:rPr>
                        <a:t> (no keyword)</a:t>
                      </a:r>
                      <a:endParaRPr lang="en-US" dirty="0">
                        <a:latin typeface="Times New Roman" panose="02020603050405020304" pitchFamily="18" charset="0"/>
                        <a:cs typeface="Times New Roman" panose="02020603050405020304" pitchFamily="18" charset="0"/>
                      </a:endParaRPr>
                    </a:p>
                  </a:txBody>
                  <a:tcPr anchor="ctr">
                    <a:solidFill>
                      <a:schemeClr val="accent6">
                        <a:lumMod val="20000"/>
                        <a:lumOff val="80000"/>
                      </a:schemeClr>
                    </a:solidFill>
                  </a:tcPr>
                </a:tc>
                <a:tc>
                  <a:txBody>
                    <a:bodyPr/>
                    <a:lstStyle/>
                    <a:p>
                      <a:r>
                        <a:rPr lang="en-US" dirty="0">
                          <a:latin typeface="Times New Roman" panose="02020603050405020304" pitchFamily="18" charset="0"/>
                          <a:cs typeface="Times New Roman" panose="02020603050405020304" pitchFamily="18" charset="0"/>
                        </a:rPr>
                        <a:t>Classes, data fields and methods can</a:t>
                      </a:r>
                      <a:r>
                        <a:rPr lang="en-US" baseline="0" dirty="0">
                          <a:latin typeface="Times New Roman" panose="02020603050405020304" pitchFamily="18" charset="0"/>
                          <a:cs typeface="Times New Roman" panose="02020603050405020304" pitchFamily="18" charset="0"/>
                        </a:rPr>
                        <a:t> be a</a:t>
                      </a:r>
                      <a:r>
                        <a:rPr lang="en-US" dirty="0">
                          <a:latin typeface="Times New Roman" panose="02020603050405020304" pitchFamily="18" charset="0"/>
                          <a:cs typeface="Times New Roman" panose="02020603050405020304" pitchFamily="18" charset="0"/>
                        </a:rPr>
                        <a:t>ccessed by any class in the same package. This</a:t>
                      </a:r>
                      <a:r>
                        <a:rPr lang="en-US" baseline="0" dirty="0">
                          <a:latin typeface="Times New Roman" panose="02020603050405020304" pitchFamily="18" charset="0"/>
                          <a:cs typeface="Times New Roman" panose="02020603050405020304" pitchFamily="18" charset="0"/>
                        </a:rPr>
                        <a:t> is known </a:t>
                      </a:r>
                      <a:r>
                        <a:rPr lang="en-US" dirty="0">
                          <a:latin typeface="Times New Roman" panose="02020603050405020304" pitchFamily="18" charset="0"/>
                          <a:cs typeface="Times New Roman" panose="02020603050405020304" pitchFamily="18" charset="0"/>
                        </a:rPr>
                        <a:t>package-access.</a:t>
                      </a:r>
                    </a:p>
                  </a:txBody>
                  <a:tcPr/>
                </a:tc>
                <a:extLst>
                  <a:ext uri="{0D108BD9-81ED-4DB2-BD59-A6C34878D82A}">
                    <a16:rowId xmlns:a16="http://schemas.microsoft.com/office/drawing/2014/main" val="3198592025"/>
                  </a:ext>
                </a:extLst>
              </a:tr>
              <a:tr h="370840">
                <a:tc>
                  <a:txBody>
                    <a:bodyPr/>
                    <a:lstStyle/>
                    <a:p>
                      <a:r>
                        <a:rPr lang="en-US" dirty="0">
                          <a:latin typeface="Times New Roman" panose="02020603050405020304" pitchFamily="18" charset="0"/>
                          <a:cs typeface="Times New Roman" panose="02020603050405020304" pitchFamily="18" charset="0"/>
                        </a:rPr>
                        <a:t>Protected</a:t>
                      </a:r>
                    </a:p>
                  </a:txBody>
                  <a:tcPr anchor="ctr">
                    <a:solidFill>
                      <a:schemeClr val="accent6">
                        <a:lumMod val="20000"/>
                        <a:lumOff val="80000"/>
                      </a:schemeClr>
                    </a:solidFill>
                  </a:tcPr>
                </a:tc>
                <a:tc>
                  <a:txBody>
                    <a:bodyPr/>
                    <a:lstStyle/>
                    <a:p>
                      <a:r>
                        <a:rPr lang="en-US" dirty="0">
                          <a:latin typeface="Times New Roman" panose="02020603050405020304" pitchFamily="18" charset="0"/>
                          <a:cs typeface="Times New Roman" panose="02020603050405020304" pitchFamily="18" charset="0"/>
                        </a:rPr>
                        <a:t>Data fields and methods can be accessed within the same package or subclasses in different packages</a:t>
                      </a:r>
                    </a:p>
                  </a:txBody>
                  <a:tcPr/>
                </a:tc>
                <a:extLst>
                  <a:ext uri="{0D108BD9-81ED-4DB2-BD59-A6C34878D82A}">
                    <a16:rowId xmlns:a16="http://schemas.microsoft.com/office/drawing/2014/main" val="2408695013"/>
                  </a:ext>
                </a:extLst>
              </a:tr>
              <a:tr h="370840">
                <a:tc>
                  <a:txBody>
                    <a:bodyPr/>
                    <a:lstStyle/>
                    <a:p>
                      <a:r>
                        <a:rPr lang="en-US" dirty="0">
                          <a:latin typeface="Times New Roman" panose="02020603050405020304" pitchFamily="18" charset="0"/>
                          <a:cs typeface="Times New Roman" panose="02020603050405020304" pitchFamily="18" charset="0"/>
                        </a:rPr>
                        <a:t>Private</a:t>
                      </a:r>
                    </a:p>
                  </a:txBody>
                  <a:tcPr anchor="ctr">
                    <a:solidFill>
                      <a:schemeClr val="accent6">
                        <a:lumMod val="20000"/>
                        <a:lumOff val="80000"/>
                      </a:schemeClr>
                    </a:solidFill>
                  </a:tcPr>
                </a:tc>
                <a:tc>
                  <a:txBody>
                    <a:bodyPr/>
                    <a:lstStyle/>
                    <a:p>
                      <a:r>
                        <a:rPr lang="en-US" dirty="0">
                          <a:latin typeface="Times New Roman" panose="02020603050405020304" pitchFamily="18" charset="0"/>
                          <a:cs typeface="Times New Roman" panose="02020603050405020304" pitchFamily="18" charset="0"/>
                        </a:rPr>
                        <a:t>Data fields and methods can be accessed only from within their own</a:t>
                      </a:r>
                      <a:r>
                        <a:rPr lang="en-US" baseline="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class.</a:t>
                      </a:r>
                    </a:p>
                  </a:txBody>
                  <a:tcPr/>
                </a:tc>
                <a:extLst>
                  <a:ext uri="{0D108BD9-81ED-4DB2-BD59-A6C34878D82A}">
                    <a16:rowId xmlns:a16="http://schemas.microsoft.com/office/drawing/2014/main" val="1869946437"/>
                  </a:ext>
                </a:extLst>
              </a:tr>
            </a:tbl>
          </a:graphicData>
        </a:graphic>
      </p:graphicFrame>
      <p:sp>
        <p:nvSpPr>
          <p:cNvPr id="6" name="Rectangle 5"/>
          <p:cNvSpPr/>
          <p:nvPr/>
        </p:nvSpPr>
        <p:spPr>
          <a:xfrm>
            <a:off x="824466" y="5321809"/>
            <a:ext cx="7561301" cy="1015663"/>
          </a:xfrm>
          <a:prstGeom prst="rect">
            <a:avLst/>
          </a:prstGeom>
        </p:spPr>
        <p:txBody>
          <a:bodyPr wrap="none">
            <a:spAutoFit/>
          </a:bodyPr>
          <a:lstStyle/>
          <a:p>
            <a:pPr marL="457200" indent="-457200">
              <a:buFont typeface="Arial" panose="020B0604020202020204" pitchFamily="34" charset="0"/>
              <a:buChar char="•"/>
            </a:pPr>
            <a:r>
              <a:rPr lang="en-US" sz="2000" b="1" dirty="0">
                <a:solidFill>
                  <a:srgbClr val="C00000"/>
                </a:solidFill>
                <a:latin typeface="Garamond" panose="02020404030301010803" pitchFamily="18" charset="0"/>
              </a:rPr>
              <a:t>Only public and default modifier can be used with classes.</a:t>
            </a:r>
          </a:p>
          <a:p>
            <a:pPr marL="457200" indent="-457200">
              <a:buFont typeface="Arial" panose="020B0604020202020204" pitchFamily="34" charset="0"/>
              <a:buChar char="•"/>
            </a:pPr>
            <a:r>
              <a:rPr lang="en-US" sz="2000" b="1" dirty="0">
                <a:solidFill>
                  <a:srgbClr val="C00000"/>
                </a:solidFill>
                <a:latin typeface="Garamond" panose="02020404030301010803" pitchFamily="18" charset="0"/>
              </a:rPr>
              <a:t>All modifiers can be used with variables and methods.</a:t>
            </a:r>
          </a:p>
          <a:p>
            <a:pPr marL="457200" indent="-457200">
              <a:buFont typeface="Arial" panose="020B0604020202020204" pitchFamily="34" charset="0"/>
              <a:buChar char="•"/>
            </a:pPr>
            <a:r>
              <a:rPr lang="en-US" sz="2000" b="1" dirty="0">
                <a:solidFill>
                  <a:srgbClr val="C00000"/>
                </a:solidFill>
                <a:latin typeface="Garamond" panose="02020404030301010803" pitchFamily="18" charset="0"/>
              </a:rPr>
              <a:t>Local variables can not be declared public, protected or private.</a:t>
            </a:r>
          </a:p>
        </p:txBody>
      </p:sp>
    </p:spTree>
    <p:extLst>
      <p:ext uri="{BB962C8B-B14F-4D97-AF65-F5344CB8AC3E}">
        <p14:creationId xmlns:p14="http://schemas.microsoft.com/office/powerpoint/2010/main" val="2311686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5947495"/>
            <a:ext cx="8543637" cy="412734"/>
          </a:xfrm>
        </p:spPr>
        <p:txBody>
          <a:bodyPr>
            <a:normAutofit lnSpcReduction="10000"/>
          </a:bodyPr>
          <a:lstStyle/>
          <a:p>
            <a:pPr marL="0" indent="0" algn="ctr">
              <a:buNone/>
            </a:pPr>
            <a:r>
              <a:rPr lang="en-US" dirty="0">
                <a:solidFill>
                  <a:srgbClr val="C00000"/>
                </a:solidFill>
              </a:rPr>
              <a:t>What would happen if we remove the public modifier from C1?</a:t>
            </a:r>
          </a:p>
        </p:txBody>
      </p:sp>
      <p:sp>
        <p:nvSpPr>
          <p:cNvPr id="3" name="Title 2"/>
          <p:cNvSpPr>
            <a:spLocks noGrp="1"/>
          </p:cNvSpPr>
          <p:nvPr>
            <p:ph type="ctrTitle"/>
          </p:nvPr>
        </p:nvSpPr>
        <p:spPr/>
        <p:txBody>
          <a:bodyPr/>
          <a:lstStyle/>
          <a:p>
            <a:r>
              <a:rPr lang="en-US" dirty="0"/>
              <a:t>Visibility Modifiers: Examples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27</a:t>
            </a:fld>
            <a:endParaRPr lang="en-US"/>
          </a:p>
        </p:txBody>
      </p:sp>
      <p:pic>
        <p:nvPicPr>
          <p:cNvPr id="5" name="Picture 4"/>
          <p:cNvPicPr>
            <a:picLocks noChangeAspect="1"/>
          </p:cNvPicPr>
          <p:nvPr/>
        </p:nvPicPr>
        <p:blipFill>
          <a:blip r:embed="rId2"/>
          <a:stretch>
            <a:fillRect/>
          </a:stretch>
        </p:blipFill>
        <p:spPr>
          <a:xfrm>
            <a:off x="771278" y="3080650"/>
            <a:ext cx="7673008" cy="2731238"/>
          </a:xfrm>
          <a:prstGeom prst="rect">
            <a:avLst/>
          </a:prstGeom>
        </p:spPr>
      </p:pic>
      <p:graphicFrame>
        <p:nvGraphicFramePr>
          <p:cNvPr id="6" name="Table 5"/>
          <p:cNvGraphicFramePr>
            <a:graphicFrameLocks noGrp="1"/>
          </p:cNvGraphicFramePr>
          <p:nvPr/>
        </p:nvGraphicFramePr>
        <p:xfrm>
          <a:off x="901951" y="1025367"/>
          <a:ext cx="7444041" cy="2001141"/>
        </p:xfrm>
        <a:graphic>
          <a:graphicData uri="http://schemas.openxmlformats.org/drawingml/2006/table">
            <a:tbl>
              <a:tblPr bandRow="1">
                <a:tableStyleId>{5940675A-B579-460E-94D1-54222C63F5DA}</a:tableStyleId>
              </a:tblPr>
              <a:tblGrid>
                <a:gridCol w="2137918">
                  <a:extLst>
                    <a:ext uri="{9D8B030D-6E8A-4147-A177-3AD203B41FA5}">
                      <a16:colId xmlns:a16="http://schemas.microsoft.com/office/drawing/2014/main" val="3738273240"/>
                    </a:ext>
                  </a:extLst>
                </a:gridCol>
                <a:gridCol w="1740217">
                  <a:extLst>
                    <a:ext uri="{9D8B030D-6E8A-4147-A177-3AD203B41FA5}">
                      <a16:colId xmlns:a16="http://schemas.microsoft.com/office/drawing/2014/main" val="2844910526"/>
                    </a:ext>
                  </a:extLst>
                </a:gridCol>
                <a:gridCol w="1481201">
                  <a:extLst>
                    <a:ext uri="{9D8B030D-6E8A-4147-A177-3AD203B41FA5}">
                      <a16:colId xmlns:a16="http://schemas.microsoft.com/office/drawing/2014/main" val="589475754"/>
                    </a:ext>
                  </a:extLst>
                </a:gridCol>
                <a:gridCol w="2084705">
                  <a:extLst>
                    <a:ext uri="{9D8B030D-6E8A-4147-A177-3AD203B41FA5}">
                      <a16:colId xmlns:a16="http://schemas.microsoft.com/office/drawing/2014/main" val="1014575314"/>
                    </a:ext>
                  </a:extLst>
                </a:gridCol>
              </a:tblGrid>
              <a:tr h="553341">
                <a:tc>
                  <a:txBody>
                    <a:bodyPr/>
                    <a:lstStyle/>
                    <a:p>
                      <a:pPr algn="ctr"/>
                      <a:r>
                        <a:rPr lang="en-US" sz="1600" b="1" dirty="0">
                          <a:latin typeface="Times New Roman" panose="02020603050405020304" pitchFamily="18" charset="0"/>
                          <a:cs typeface="Times New Roman" panose="02020603050405020304" pitchFamily="18" charset="0"/>
                        </a:rPr>
                        <a:t>Class members</a:t>
                      </a:r>
                    </a:p>
                  </a:txBody>
                  <a:tcPr anchor="ctr">
                    <a:solidFill>
                      <a:schemeClr val="accent6">
                        <a:lumMod val="20000"/>
                        <a:lumOff val="80000"/>
                      </a:schemeClr>
                    </a:solidFill>
                  </a:tcPr>
                </a:tc>
                <a:tc>
                  <a:txBody>
                    <a:bodyPr/>
                    <a:lstStyle/>
                    <a:p>
                      <a:pPr algn="ctr"/>
                      <a:r>
                        <a:rPr lang="en-US" sz="1600" b="1" dirty="0">
                          <a:latin typeface="Times New Roman" panose="02020603050405020304" pitchFamily="18" charset="0"/>
                          <a:cs typeface="Times New Roman" panose="02020603050405020304" pitchFamily="18" charset="0"/>
                        </a:rPr>
                        <a:t>Inside</a:t>
                      </a:r>
                      <a:r>
                        <a:rPr lang="en-US" sz="1600" b="1" baseline="0" dirty="0">
                          <a:latin typeface="Times New Roman" panose="02020603050405020304" pitchFamily="18" charset="0"/>
                          <a:cs typeface="Times New Roman" panose="02020603050405020304" pitchFamily="18" charset="0"/>
                        </a:rPr>
                        <a:t> the class</a:t>
                      </a:r>
                      <a:endParaRPr lang="en-US" sz="1600" b="1" dirty="0">
                        <a:latin typeface="Times New Roman" panose="02020603050405020304" pitchFamily="18" charset="0"/>
                        <a:cs typeface="Times New Roman" panose="02020603050405020304" pitchFamily="18" charset="0"/>
                      </a:endParaRPr>
                    </a:p>
                  </a:txBody>
                  <a:tcPr anchor="ctr">
                    <a:solidFill>
                      <a:schemeClr val="accent6">
                        <a:lumMod val="20000"/>
                        <a:lumOff val="80000"/>
                      </a:schemeClr>
                    </a:solidFill>
                  </a:tcPr>
                </a:tc>
                <a:tc>
                  <a:txBody>
                    <a:bodyPr/>
                    <a:lstStyle/>
                    <a:p>
                      <a:pPr algn="ctr"/>
                      <a:r>
                        <a:rPr lang="en-US" sz="1600" b="1" dirty="0">
                          <a:latin typeface="Times New Roman" panose="02020603050405020304" pitchFamily="18" charset="0"/>
                          <a:cs typeface="Times New Roman" panose="02020603050405020304" pitchFamily="18" charset="0"/>
                        </a:rPr>
                        <a:t>Same Package</a:t>
                      </a:r>
                    </a:p>
                  </a:txBody>
                  <a:tcPr anchor="ctr">
                    <a:solidFill>
                      <a:schemeClr val="accent6">
                        <a:lumMod val="20000"/>
                        <a:lumOff val="80000"/>
                      </a:schemeClr>
                    </a:solidFill>
                  </a:tcPr>
                </a:tc>
                <a:tc>
                  <a:txBody>
                    <a:bodyPr/>
                    <a:lstStyle/>
                    <a:p>
                      <a:pPr algn="ctr"/>
                      <a:r>
                        <a:rPr lang="en-US" sz="1600" b="1" dirty="0">
                          <a:latin typeface="Times New Roman" panose="02020603050405020304" pitchFamily="18" charset="0"/>
                          <a:cs typeface="Times New Roman" panose="02020603050405020304" pitchFamily="18" charset="0"/>
                        </a:rPr>
                        <a:t>Another Package</a:t>
                      </a:r>
                    </a:p>
                  </a:txBody>
                  <a:tcPr anchor="ctr">
                    <a:solidFill>
                      <a:schemeClr val="accent6">
                        <a:lumMod val="20000"/>
                        <a:lumOff val="80000"/>
                      </a:schemeClr>
                    </a:solidFill>
                  </a:tcPr>
                </a:tc>
                <a:extLst>
                  <a:ext uri="{0D108BD9-81ED-4DB2-BD59-A6C34878D82A}">
                    <a16:rowId xmlns:a16="http://schemas.microsoft.com/office/drawing/2014/main" val="2371045169"/>
                  </a:ext>
                </a:extLst>
              </a:tr>
              <a:tr h="370840">
                <a:tc>
                  <a:txBody>
                    <a:bodyPr/>
                    <a:lstStyle/>
                    <a:p>
                      <a:r>
                        <a:rPr lang="en-US" sz="1600" dirty="0">
                          <a:latin typeface="Times New Roman" panose="02020603050405020304" pitchFamily="18" charset="0"/>
                          <a:cs typeface="Times New Roman" panose="02020603050405020304" pitchFamily="18" charset="0"/>
                        </a:rPr>
                        <a:t>Public</a:t>
                      </a:r>
                    </a:p>
                  </a:txBody>
                  <a:tcPr/>
                </a:tc>
                <a:tc>
                  <a:txBody>
                    <a:bodyPr/>
                    <a:lstStyle/>
                    <a:p>
                      <a:pPr algn="ctr"/>
                      <a:r>
                        <a:rPr lang="en-US" sz="1600" dirty="0">
                          <a:latin typeface="Times New Roman" panose="02020603050405020304" pitchFamily="18" charset="0"/>
                          <a:cs typeface="Times New Roman" panose="02020603050405020304" pitchFamily="18" charset="0"/>
                        </a:rPr>
                        <a:t>Yes</a:t>
                      </a:r>
                    </a:p>
                  </a:txBody>
                  <a:tcPr/>
                </a:tc>
                <a:tc>
                  <a:txBody>
                    <a:bodyPr/>
                    <a:lstStyle/>
                    <a:p>
                      <a:pPr algn="ctr"/>
                      <a:r>
                        <a:rPr lang="en-US" sz="1600" dirty="0">
                          <a:latin typeface="Times New Roman" panose="02020603050405020304" pitchFamily="18" charset="0"/>
                          <a:cs typeface="Times New Roman" panose="02020603050405020304" pitchFamily="18" charset="0"/>
                        </a:rPr>
                        <a:t>Yes</a:t>
                      </a:r>
                    </a:p>
                  </a:txBody>
                  <a:tcPr/>
                </a:tc>
                <a:tc>
                  <a:txBody>
                    <a:bodyPr/>
                    <a:lstStyle/>
                    <a:p>
                      <a:pPr algn="ctr"/>
                      <a:r>
                        <a:rPr lang="en-US" sz="1600" dirty="0">
                          <a:latin typeface="Times New Roman" panose="02020603050405020304" pitchFamily="18" charset="0"/>
                          <a:cs typeface="Times New Roman" panose="02020603050405020304" pitchFamily="18" charset="0"/>
                        </a:rPr>
                        <a:t>Yes</a:t>
                      </a:r>
                    </a:p>
                  </a:txBody>
                  <a:tcPr/>
                </a:tc>
                <a:extLst>
                  <a:ext uri="{0D108BD9-81ED-4DB2-BD59-A6C34878D82A}">
                    <a16:rowId xmlns:a16="http://schemas.microsoft.com/office/drawing/2014/main" val="2737082957"/>
                  </a:ext>
                </a:extLst>
              </a:tr>
              <a:tr h="320549">
                <a:tc>
                  <a:txBody>
                    <a:bodyPr/>
                    <a:lstStyle/>
                    <a:p>
                      <a:r>
                        <a:rPr lang="en-US" sz="1600" dirty="0">
                          <a:latin typeface="Times New Roman" panose="02020603050405020304" pitchFamily="18" charset="0"/>
                          <a:cs typeface="Times New Roman" panose="02020603050405020304" pitchFamily="18" charset="0"/>
                        </a:rPr>
                        <a:t>Protected</a:t>
                      </a:r>
                    </a:p>
                  </a:txBody>
                  <a:tcPr/>
                </a:tc>
                <a:tc>
                  <a:txBody>
                    <a:bodyPr/>
                    <a:lstStyle/>
                    <a:p>
                      <a:pPr algn="ctr"/>
                      <a:r>
                        <a:rPr lang="en-US" sz="1600" dirty="0">
                          <a:latin typeface="Times New Roman" panose="02020603050405020304" pitchFamily="18" charset="0"/>
                          <a:cs typeface="Times New Roman" panose="02020603050405020304" pitchFamily="18" charset="0"/>
                        </a:rPr>
                        <a:t>Yes</a:t>
                      </a:r>
                    </a:p>
                  </a:txBody>
                  <a:tcPr/>
                </a:tc>
                <a:tc>
                  <a:txBody>
                    <a:bodyPr/>
                    <a:lstStyle/>
                    <a:p>
                      <a:pPr algn="ctr"/>
                      <a:r>
                        <a:rPr lang="en-US" sz="1600" dirty="0">
                          <a:latin typeface="Times New Roman" panose="02020603050405020304" pitchFamily="18" charset="0"/>
                          <a:cs typeface="Times New Roman" panose="02020603050405020304" pitchFamily="18" charset="0"/>
                        </a:rPr>
                        <a:t>Yes</a:t>
                      </a:r>
                    </a:p>
                  </a:txBody>
                  <a:tcPr/>
                </a:tc>
                <a:tc>
                  <a:txBody>
                    <a:bodyPr/>
                    <a:lstStyle/>
                    <a:p>
                      <a:pPr algn="ctr"/>
                      <a:r>
                        <a:rPr lang="en-US" sz="1600" dirty="0">
                          <a:latin typeface="Times New Roman" panose="02020603050405020304" pitchFamily="18" charset="0"/>
                          <a:cs typeface="Times New Roman" panose="02020603050405020304" pitchFamily="18" charset="0"/>
                        </a:rPr>
                        <a:t>No ( Yes if subclass)</a:t>
                      </a:r>
                    </a:p>
                  </a:txBody>
                  <a:tcPr/>
                </a:tc>
                <a:extLst>
                  <a:ext uri="{0D108BD9-81ED-4DB2-BD59-A6C34878D82A}">
                    <a16:rowId xmlns:a16="http://schemas.microsoft.com/office/drawing/2014/main" val="3198592025"/>
                  </a:ext>
                </a:extLst>
              </a:tr>
              <a:tr h="370840">
                <a:tc>
                  <a:txBody>
                    <a:bodyPr/>
                    <a:lstStyle/>
                    <a:p>
                      <a:r>
                        <a:rPr lang="en-US" sz="1600" dirty="0">
                          <a:latin typeface="Times New Roman" panose="02020603050405020304" pitchFamily="18" charset="0"/>
                          <a:cs typeface="Times New Roman" panose="02020603050405020304" pitchFamily="18" charset="0"/>
                        </a:rPr>
                        <a:t>Default</a:t>
                      </a:r>
                      <a:r>
                        <a:rPr lang="en-US" sz="1600" baseline="0" dirty="0">
                          <a:latin typeface="Times New Roman" panose="02020603050405020304" pitchFamily="18" charset="0"/>
                          <a:cs typeface="Times New Roman" panose="02020603050405020304" pitchFamily="18" charset="0"/>
                        </a:rPr>
                        <a:t> (no keyword)</a:t>
                      </a: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1600" dirty="0">
                          <a:latin typeface="Times New Roman" panose="02020603050405020304" pitchFamily="18" charset="0"/>
                          <a:cs typeface="Times New Roman" panose="02020603050405020304" pitchFamily="18" charset="0"/>
                        </a:rPr>
                        <a:t>Yes</a:t>
                      </a:r>
                    </a:p>
                  </a:txBody>
                  <a:tcPr/>
                </a:tc>
                <a:tc>
                  <a:txBody>
                    <a:bodyPr/>
                    <a:lstStyle/>
                    <a:p>
                      <a:pPr algn="ctr"/>
                      <a:r>
                        <a:rPr lang="en-US" sz="1600" dirty="0">
                          <a:latin typeface="Times New Roman" panose="02020603050405020304" pitchFamily="18" charset="0"/>
                          <a:cs typeface="Times New Roman" panose="02020603050405020304" pitchFamily="18" charset="0"/>
                        </a:rPr>
                        <a:t>Yes</a:t>
                      </a:r>
                    </a:p>
                  </a:txBody>
                  <a:tcPr/>
                </a:tc>
                <a:tc>
                  <a:txBody>
                    <a:bodyPr/>
                    <a:lstStyle/>
                    <a:p>
                      <a:pPr algn="ctr"/>
                      <a:r>
                        <a:rPr lang="en-US" sz="1600" dirty="0">
                          <a:latin typeface="Times New Roman" panose="02020603050405020304" pitchFamily="18" charset="0"/>
                          <a:cs typeface="Times New Roman" panose="02020603050405020304" pitchFamily="18" charset="0"/>
                        </a:rPr>
                        <a:t>No</a:t>
                      </a:r>
                    </a:p>
                  </a:txBody>
                  <a:tcPr/>
                </a:tc>
                <a:extLst>
                  <a:ext uri="{0D108BD9-81ED-4DB2-BD59-A6C34878D82A}">
                    <a16:rowId xmlns:a16="http://schemas.microsoft.com/office/drawing/2014/main" val="3437692982"/>
                  </a:ext>
                </a:extLst>
              </a:tr>
              <a:tr h="370840">
                <a:tc>
                  <a:txBody>
                    <a:bodyPr/>
                    <a:lstStyle/>
                    <a:p>
                      <a:r>
                        <a:rPr lang="en-US" sz="1600" dirty="0">
                          <a:latin typeface="Times New Roman" panose="02020603050405020304" pitchFamily="18" charset="0"/>
                          <a:cs typeface="Times New Roman" panose="02020603050405020304" pitchFamily="18" charset="0"/>
                        </a:rPr>
                        <a:t>Private</a:t>
                      </a:r>
                    </a:p>
                  </a:txBody>
                  <a:tcPr/>
                </a:tc>
                <a:tc>
                  <a:txBody>
                    <a:bodyPr/>
                    <a:lstStyle/>
                    <a:p>
                      <a:pPr algn="ctr"/>
                      <a:r>
                        <a:rPr lang="en-US" sz="1600" dirty="0">
                          <a:latin typeface="Times New Roman" panose="02020603050405020304" pitchFamily="18" charset="0"/>
                          <a:cs typeface="Times New Roman" panose="02020603050405020304" pitchFamily="18" charset="0"/>
                        </a:rPr>
                        <a:t>Yes</a:t>
                      </a:r>
                    </a:p>
                  </a:txBody>
                  <a:tcPr/>
                </a:tc>
                <a:tc>
                  <a:txBody>
                    <a:bodyPr/>
                    <a:lstStyle/>
                    <a:p>
                      <a:pPr algn="ctr"/>
                      <a:r>
                        <a:rPr lang="en-US" sz="1600" dirty="0">
                          <a:latin typeface="Times New Roman" panose="02020603050405020304" pitchFamily="18" charset="0"/>
                          <a:cs typeface="Times New Roman" panose="02020603050405020304" pitchFamily="18" charset="0"/>
                        </a:rPr>
                        <a:t>No</a:t>
                      </a:r>
                    </a:p>
                  </a:txBody>
                  <a:tcPr/>
                </a:tc>
                <a:tc>
                  <a:txBody>
                    <a:bodyPr/>
                    <a:lstStyle/>
                    <a:p>
                      <a:pPr algn="ctr"/>
                      <a:r>
                        <a:rPr lang="en-US" sz="1600" dirty="0">
                          <a:latin typeface="Times New Roman" panose="02020603050405020304" pitchFamily="18" charset="0"/>
                          <a:cs typeface="Times New Roman" panose="02020603050405020304" pitchFamily="18" charset="0"/>
                        </a:rPr>
                        <a:t>No</a:t>
                      </a:r>
                    </a:p>
                  </a:txBody>
                  <a:tcPr/>
                </a:tc>
                <a:extLst>
                  <a:ext uri="{0D108BD9-81ED-4DB2-BD59-A6C34878D82A}">
                    <a16:rowId xmlns:a16="http://schemas.microsoft.com/office/drawing/2014/main" val="1869946437"/>
                  </a:ext>
                </a:extLst>
              </a:tr>
            </a:tbl>
          </a:graphicData>
        </a:graphic>
      </p:graphicFrame>
    </p:spTree>
    <p:extLst>
      <p:ext uri="{BB962C8B-B14F-4D97-AF65-F5344CB8AC3E}">
        <p14:creationId xmlns:p14="http://schemas.microsoft.com/office/powerpoint/2010/main" val="347585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most cases, the constructor should be public.</a:t>
            </a:r>
          </a:p>
          <a:p>
            <a:r>
              <a:rPr lang="en-US" dirty="0"/>
              <a:t>Use a </a:t>
            </a:r>
            <a:r>
              <a:rPr lang="en-US" dirty="0">
                <a:solidFill>
                  <a:srgbClr val="FF0000"/>
                </a:solidFill>
              </a:rPr>
              <a:t>private constructor </a:t>
            </a:r>
            <a:r>
              <a:rPr lang="en-US" dirty="0"/>
              <a:t>to prohibit the user from creating an instance(object) of a class.</a:t>
            </a:r>
          </a:p>
          <a:p>
            <a:endParaRPr lang="en-US" dirty="0"/>
          </a:p>
          <a:p>
            <a:r>
              <a:rPr lang="en-US" dirty="0"/>
              <a:t>The constructor in</a:t>
            </a:r>
            <a:r>
              <a:rPr lang="en-US" dirty="0">
                <a:solidFill>
                  <a:srgbClr val="FF0000"/>
                </a:solidFill>
              </a:rPr>
              <a:t> </a:t>
            </a:r>
            <a:r>
              <a:rPr lang="en-US" dirty="0" err="1">
                <a:solidFill>
                  <a:srgbClr val="FF0000"/>
                </a:solidFill>
              </a:rPr>
              <a:t>java.lang.Math</a:t>
            </a:r>
            <a:r>
              <a:rPr lang="en-US" dirty="0">
                <a:solidFill>
                  <a:srgbClr val="FF0000"/>
                </a:solidFill>
              </a:rPr>
              <a:t> </a:t>
            </a:r>
            <a:r>
              <a:rPr lang="en-US" dirty="0"/>
              <a:t>is private, because all of its members are static, no need to create object of the math class. </a:t>
            </a:r>
          </a:p>
          <a:p>
            <a:endParaRPr lang="en-US" dirty="0"/>
          </a:p>
          <a:p>
            <a:r>
              <a:rPr lang="en-US" dirty="0"/>
              <a:t>A compilation error if you try to create an object of a class that has a private constructor.</a:t>
            </a:r>
          </a:p>
        </p:txBody>
      </p:sp>
      <p:sp>
        <p:nvSpPr>
          <p:cNvPr id="3" name="Title 2"/>
          <p:cNvSpPr>
            <a:spLocks noGrp="1"/>
          </p:cNvSpPr>
          <p:nvPr>
            <p:ph type="ctrTitle"/>
          </p:nvPr>
        </p:nvSpPr>
        <p:spPr/>
        <p:txBody>
          <a:bodyPr/>
          <a:lstStyle/>
          <a:p>
            <a:r>
              <a:rPr lang="en-US" dirty="0"/>
              <a:t>Visibility Modifiers &amp; Constructors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28</a:t>
            </a:fld>
            <a:endParaRPr lang="en-US"/>
          </a:p>
        </p:txBody>
      </p:sp>
      <p:sp>
        <p:nvSpPr>
          <p:cNvPr id="5" name="Rectangle 4"/>
          <p:cNvSpPr/>
          <p:nvPr/>
        </p:nvSpPr>
        <p:spPr>
          <a:xfrm>
            <a:off x="2319717" y="5050641"/>
            <a:ext cx="4504566" cy="369332"/>
          </a:xfrm>
          <a:prstGeom prst="rect">
            <a:avLst/>
          </a:prstGeom>
        </p:spPr>
        <p:txBody>
          <a:bodyPr wrap="none">
            <a:spAutoFit/>
          </a:bodyPr>
          <a:lstStyle/>
          <a:p>
            <a:r>
              <a:rPr lang="en-US" dirty="0">
                <a:latin typeface="Cambria" panose="02040503050406030204" pitchFamily="18" charset="0"/>
                <a:ea typeface="Cambria" panose="02040503050406030204" pitchFamily="18" charset="0"/>
              </a:rPr>
              <a:t> Math m = </a:t>
            </a:r>
            <a:r>
              <a:rPr lang="en-US" dirty="0">
                <a:solidFill>
                  <a:schemeClr val="accent5"/>
                </a:solidFill>
                <a:latin typeface="Cambria" panose="02040503050406030204" pitchFamily="18" charset="0"/>
                <a:ea typeface="Cambria" panose="02040503050406030204" pitchFamily="18" charset="0"/>
              </a:rPr>
              <a:t>new</a:t>
            </a:r>
            <a:r>
              <a:rPr lang="en-US" dirty="0">
                <a:latin typeface="Cambria" panose="02040503050406030204" pitchFamily="18" charset="0"/>
                <a:ea typeface="Cambria" panose="02040503050406030204" pitchFamily="18" charset="0"/>
              </a:rPr>
              <a:t> Math();  //compilation error</a:t>
            </a:r>
          </a:p>
        </p:txBody>
      </p:sp>
    </p:spTree>
    <p:extLst>
      <p:ext uri="{BB962C8B-B14F-4D97-AF65-F5344CB8AC3E}">
        <p14:creationId xmlns:p14="http://schemas.microsoft.com/office/powerpoint/2010/main" val="1430401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Access modifiers: public, private, protected, default (no access modifier).</a:t>
            </a:r>
          </a:p>
          <a:p>
            <a:r>
              <a:rPr lang="en-US" dirty="0"/>
              <a:t>Classes in Java can be declared either public or with no modifier, package level access.</a:t>
            </a:r>
          </a:p>
          <a:p>
            <a:r>
              <a:rPr lang="en-US" dirty="0"/>
              <a:t>Classes cannot be declared private or protected.</a:t>
            </a:r>
          </a:p>
          <a:p>
            <a:endParaRPr lang="en-US" dirty="0"/>
          </a:p>
          <a:p>
            <a:endParaRPr lang="en-US" dirty="0"/>
          </a:p>
          <a:p>
            <a:endParaRPr lang="en-US" dirty="0"/>
          </a:p>
          <a:p>
            <a:r>
              <a:rPr lang="en-US" dirty="0"/>
              <a:t>Public classes can be accessed from different packages.</a:t>
            </a:r>
          </a:p>
          <a:p>
            <a:r>
              <a:rPr lang="en-US" dirty="0"/>
              <a:t>Classes with package level access can be accessed only in their own package.</a:t>
            </a:r>
          </a:p>
        </p:txBody>
      </p:sp>
      <p:sp>
        <p:nvSpPr>
          <p:cNvPr id="3" name="Title 2"/>
          <p:cNvSpPr>
            <a:spLocks noGrp="1"/>
          </p:cNvSpPr>
          <p:nvPr>
            <p:ph type="ctrTitle"/>
          </p:nvPr>
        </p:nvSpPr>
        <p:spPr/>
        <p:txBody>
          <a:bodyPr/>
          <a:lstStyle/>
          <a:p>
            <a:r>
              <a:rPr lang="en-US" dirty="0"/>
              <a:t>Classes’ Access Modifiers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29</a:t>
            </a:fld>
            <a:endParaRPr lang="en-US"/>
          </a:p>
        </p:txBody>
      </p:sp>
      <p:pic>
        <p:nvPicPr>
          <p:cNvPr id="5" name="Picture 4"/>
          <p:cNvPicPr>
            <a:picLocks noChangeAspect="1"/>
          </p:cNvPicPr>
          <p:nvPr/>
        </p:nvPicPr>
        <p:blipFill rotWithShape="1">
          <a:blip r:embed="rId2"/>
          <a:srcRect l="12254" t="28607" r="77539" b="55678"/>
          <a:stretch/>
        </p:blipFill>
        <p:spPr>
          <a:xfrm>
            <a:off x="2162757" y="3382837"/>
            <a:ext cx="2552366" cy="1114414"/>
          </a:xfrm>
          <a:prstGeom prst="rect">
            <a:avLst/>
          </a:prstGeom>
        </p:spPr>
      </p:pic>
      <p:pic>
        <p:nvPicPr>
          <p:cNvPr id="6" name="Picture 5"/>
          <p:cNvPicPr>
            <a:picLocks noChangeAspect="1"/>
          </p:cNvPicPr>
          <p:nvPr/>
        </p:nvPicPr>
        <p:blipFill rotWithShape="1">
          <a:blip r:embed="rId3"/>
          <a:srcRect l="12793" t="13959" r="78812" b="69796"/>
          <a:stretch/>
        </p:blipFill>
        <p:spPr>
          <a:xfrm>
            <a:off x="5249358" y="3382837"/>
            <a:ext cx="1545022" cy="840828"/>
          </a:xfrm>
          <a:prstGeom prst="rect">
            <a:avLst/>
          </a:prstGeom>
        </p:spPr>
      </p:pic>
    </p:spTree>
    <p:extLst>
      <p:ext uri="{BB962C8B-B14F-4D97-AF65-F5344CB8AC3E}">
        <p14:creationId xmlns:p14="http://schemas.microsoft.com/office/powerpoint/2010/main" val="536436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314469" y="1034643"/>
            <a:ext cx="8543637" cy="5179436"/>
          </a:xfrm>
        </p:spPr>
        <p:txBody>
          <a:bodyPr>
            <a:normAutofit/>
          </a:bodyPr>
          <a:lstStyle/>
          <a:p>
            <a:r>
              <a:rPr lang="en-US" dirty="0"/>
              <a:t>Mobile phones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Title 2"/>
          <p:cNvSpPr>
            <a:spLocks noGrp="1"/>
          </p:cNvSpPr>
          <p:nvPr>
            <p:ph type="ctrTitle"/>
          </p:nvPr>
        </p:nvSpPr>
        <p:spPr/>
        <p:txBody>
          <a:bodyPr/>
          <a:lstStyle/>
          <a:p>
            <a:r>
              <a:rPr lang="en-US" dirty="0"/>
              <a:t>Motivation</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a:t>
            </a:fld>
            <a:endParaRPr lang="en-US"/>
          </a:p>
        </p:txBody>
      </p:sp>
      <p:graphicFrame>
        <p:nvGraphicFramePr>
          <p:cNvPr id="10" name="Diagram 9"/>
          <p:cNvGraphicFramePr/>
          <p:nvPr>
            <p:extLst>
              <p:ext uri="{D42A27DB-BD31-4B8C-83A1-F6EECF244321}">
                <p14:modId xmlns:p14="http://schemas.microsoft.com/office/powerpoint/2010/main" val="1631162869"/>
              </p:ext>
            </p:extLst>
          </p:nvPr>
        </p:nvGraphicFramePr>
        <p:xfrm>
          <a:off x="3617682" y="1043434"/>
          <a:ext cx="5211849" cy="22779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8431" y="1637752"/>
            <a:ext cx="2848117" cy="2379219"/>
          </a:xfrm>
          <a:prstGeom prst="rect">
            <a:avLst/>
          </a:prstGeom>
        </p:spPr>
      </p:pic>
      <p:grpSp>
        <p:nvGrpSpPr>
          <p:cNvPr id="17" name="Group 16"/>
          <p:cNvGrpSpPr/>
          <p:nvPr/>
        </p:nvGrpSpPr>
        <p:grpSpPr>
          <a:xfrm>
            <a:off x="2803434" y="3801010"/>
            <a:ext cx="4229883" cy="2536510"/>
            <a:chOff x="2576553" y="3568223"/>
            <a:chExt cx="4426342" cy="2892737"/>
          </a:xfrm>
        </p:grpSpPr>
        <p:pic>
          <p:nvPicPr>
            <p:cNvPr id="9" name="Picture 8"/>
            <p:cNvPicPr>
              <a:picLocks noChangeAspect="1"/>
            </p:cNvPicPr>
            <p:nvPr/>
          </p:nvPicPr>
          <p:blipFill>
            <a:blip r:embed="rId8"/>
            <a:stretch>
              <a:fillRect/>
            </a:stretch>
          </p:blipFill>
          <p:spPr>
            <a:xfrm>
              <a:off x="2576553" y="4076952"/>
              <a:ext cx="1189577" cy="2301637"/>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17028" y="3568223"/>
              <a:ext cx="1385867" cy="2784725"/>
            </a:xfrm>
            <a:prstGeom prst="rect">
              <a:avLst/>
            </a:prstGeom>
          </p:spPr>
        </p:pic>
        <p:pic>
          <p:nvPicPr>
            <p:cNvPr id="16" name="Picture 15"/>
            <p:cNvPicPr>
              <a:picLocks noChangeAspect="1"/>
            </p:cNvPicPr>
            <p:nvPr/>
          </p:nvPicPr>
          <p:blipFill rotWithShape="1">
            <a:blip r:embed="rId10" cstate="print">
              <a:extLst>
                <a:ext uri="{28A0092B-C50C-407E-A947-70E740481C1C}">
                  <a14:useLocalDpi xmlns:a14="http://schemas.microsoft.com/office/drawing/2010/main" val="0"/>
                </a:ext>
              </a:extLst>
            </a:blip>
            <a:srcRect l="32782" r="32256"/>
            <a:stretch/>
          </p:blipFill>
          <p:spPr>
            <a:xfrm>
              <a:off x="3997264" y="3810898"/>
              <a:ext cx="1388630" cy="2650062"/>
            </a:xfrm>
            <a:prstGeom prst="rect">
              <a:avLst/>
            </a:prstGeom>
          </p:spPr>
        </p:pic>
      </p:grpSp>
    </p:spTree>
    <p:extLst>
      <p:ext uri="{BB962C8B-B14F-4D97-AF65-F5344CB8AC3E}">
        <p14:creationId xmlns:p14="http://schemas.microsoft.com/office/powerpoint/2010/main" val="396368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3" y="1071415"/>
            <a:ext cx="8529348" cy="5179436"/>
          </a:xfrm>
        </p:spPr>
        <p:txBody>
          <a:bodyPr>
            <a:normAutofit/>
          </a:bodyPr>
          <a:lstStyle/>
          <a:p>
            <a:pPr marL="457200" indent="-457200">
              <a:buFont typeface="+mj-lt"/>
              <a:buAutoNum type="arabicPeriod"/>
            </a:pPr>
            <a:r>
              <a:rPr lang="en-US" dirty="0"/>
              <a:t>A class is declared in the same file of the calling class </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A class is declared in a separate file in the same package of the calling class:</a:t>
            </a:r>
          </a:p>
          <a:p>
            <a:pPr lvl="2"/>
            <a:r>
              <a:rPr lang="en-US" dirty="0"/>
              <a:t>Can be declared public or with no access modifier ( package level access).</a:t>
            </a:r>
          </a:p>
          <a:p>
            <a:endParaRPr lang="en-US" dirty="0"/>
          </a:p>
          <a:p>
            <a:pPr marL="457200" indent="-457200">
              <a:buFont typeface="+mj-lt"/>
              <a:buAutoNum type="arabicPeriod" startAt="3"/>
            </a:pPr>
            <a:r>
              <a:rPr lang="en-US" dirty="0"/>
              <a:t>A class  is declared in a different package of the calling class must be declared public.</a:t>
            </a:r>
          </a:p>
        </p:txBody>
      </p:sp>
      <p:sp>
        <p:nvSpPr>
          <p:cNvPr id="3" name="Title 2"/>
          <p:cNvSpPr>
            <a:spLocks noGrp="1"/>
          </p:cNvSpPr>
          <p:nvPr>
            <p:ph type="ctrTitle"/>
          </p:nvPr>
        </p:nvSpPr>
        <p:spPr/>
        <p:txBody>
          <a:bodyPr/>
          <a:lstStyle/>
          <a:p>
            <a:r>
              <a:rPr lang="en-US" dirty="0"/>
              <a:t>Organizing Classes Inside Packages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30</a:t>
            </a:fld>
            <a:endParaRPr lang="en-US"/>
          </a:p>
        </p:txBody>
      </p:sp>
      <p:sp>
        <p:nvSpPr>
          <p:cNvPr id="6" name="TextBox 5"/>
          <p:cNvSpPr txBox="1"/>
          <p:nvPr/>
        </p:nvSpPr>
        <p:spPr>
          <a:xfrm>
            <a:off x="3472418" y="4230566"/>
            <a:ext cx="2991712" cy="338554"/>
          </a:xfrm>
          <a:prstGeom prst="rect">
            <a:avLst/>
          </a:prstGeom>
          <a:noFill/>
          <a:ln>
            <a:solidFill>
              <a:schemeClr val="tx1"/>
            </a:solidFill>
          </a:ln>
        </p:spPr>
        <p:txBody>
          <a:bodyPr wrap="square" rtlCol="0">
            <a:spAutoFit/>
          </a:bodyPr>
          <a:lstStyle/>
          <a:p>
            <a:r>
              <a:rPr lang="en-US" sz="1600" b="1" dirty="0">
                <a:solidFill>
                  <a:schemeClr val="accent5"/>
                </a:solidFill>
                <a:latin typeface="Garamond" panose="02020404030301010803" pitchFamily="18" charset="0"/>
              </a:rPr>
              <a:t>public</a:t>
            </a:r>
            <a:r>
              <a:rPr lang="en-US" sz="1600" b="1" dirty="0">
                <a:latin typeface="Garamond" panose="02020404030301010803" pitchFamily="18" charset="0"/>
              </a:rPr>
              <a:t> </a:t>
            </a:r>
            <a:r>
              <a:rPr lang="en-US" sz="1600" b="1" dirty="0">
                <a:solidFill>
                  <a:schemeClr val="accent5"/>
                </a:solidFill>
                <a:latin typeface="Garamond" panose="02020404030301010803" pitchFamily="18" charset="0"/>
              </a:rPr>
              <a:t>class</a:t>
            </a:r>
            <a:r>
              <a:rPr lang="en-US" sz="1600" b="1" dirty="0">
                <a:latin typeface="Garamond" panose="02020404030301010803" pitchFamily="18" charset="0"/>
              </a:rPr>
              <a:t> </a:t>
            </a:r>
            <a:r>
              <a:rPr lang="en-US" sz="1600" b="1" dirty="0" err="1">
                <a:latin typeface="Garamond" panose="02020404030301010803" pitchFamily="18" charset="0"/>
              </a:rPr>
              <a:t>TestSimpleCircle</a:t>
            </a:r>
            <a:r>
              <a:rPr lang="en-US" sz="1600" b="1" dirty="0">
                <a:latin typeface="Garamond" panose="02020404030301010803" pitchFamily="18" charset="0"/>
              </a:rPr>
              <a:t> {}</a:t>
            </a:r>
          </a:p>
        </p:txBody>
      </p:sp>
      <p:sp>
        <p:nvSpPr>
          <p:cNvPr id="7" name="TextBox 6"/>
          <p:cNvSpPr txBox="1"/>
          <p:nvPr/>
        </p:nvSpPr>
        <p:spPr>
          <a:xfrm>
            <a:off x="3718451" y="4683497"/>
            <a:ext cx="2526654" cy="338554"/>
          </a:xfrm>
          <a:prstGeom prst="rect">
            <a:avLst/>
          </a:prstGeom>
          <a:noFill/>
          <a:ln>
            <a:solidFill>
              <a:schemeClr val="tx1"/>
            </a:solidFill>
          </a:ln>
        </p:spPr>
        <p:txBody>
          <a:bodyPr wrap="none" rtlCol="0">
            <a:spAutoFit/>
          </a:bodyPr>
          <a:lstStyle/>
          <a:p>
            <a:r>
              <a:rPr lang="en-US" sz="1600" b="1" strike="sngStrike" dirty="0">
                <a:solidFill>
                  <a:schemeClr val="accent5"/>
                </a:solidFill>
                <a:latin typeface="Garamond" panose="02020404030301010803" pitchFamily="18" charset="0"/>
              </a:rPr>
              <a:t>public</a:t>
            </a:r>
            <a:r>
              <a:rPr lang="en-US" sz="1600" b="1" dirty="0">
                <a:solidFill>
                  <a:schemeClr val="accent5"/>
                </a:solidFill>
                <a:latin typeface="Garamond" panose="02020404030301010803" pitchFamily="18" charset="0"/>
              </a:rPr>
              <a:t> class</a:t>
            </a:r>
            <a:r>
              <a:rPr lang="en-US" sz="1600" b="1" dirty="0">
                <a:latin typeface="Garamond" panose="02020404030301010803" pitchFamily="18" charset="0"/>
              </a:rPr>
              <a:t> SimpleCircle{}</a:t>
            </a:r>
          </a:p>
        </p:txBody>
      </p:sp>
      <p:sp>
        <p:nvSpPr>
          <p:cNvPr id="9" name="TextBox 8"/>
          <p:cNvSpPr txBox="1"/>
          <p:nvPr/>
        </p:nvSpPr>
        <p:spPr>
          <a:xfrm>
            <a:off x="3718451" y="5827658"/>
            <a:ext cx="2795783" cy="338554"/>
          </a:xfrm>
          <a:prstGeom prst="rect">
            <a:avLst/>
          </a:prstGeom>
          <a:noFill/>
          <a:ln>
            <a:solidFill>
              <a:schemeClr val="tx1"/>
            </a:solidFill>
          </a:ln>
        </p:spPr>
        <p:txBody>
          <a:bodyPr wrap="square" rtlCol="0">
            <a:spAutoFit/>
          </a:bodyPr>
          <a:lstStyle/>
          <a:p>
            <a:r>
              <a:rPr lang="en-US" sz="1600" b="1" dirty="0">
                <a:solidFill>
                  <a:schemeClr val="accent5"/>
                </a:solidFill>
                <a:latin typeface="Garamond" panose="02020404030301010803" pitchFamily="18" charset="0"/>
              </a:rPr>
              <a:t>public class</a:t>
            </a:r>
            <a:r>
              <a:rPr lang="en-US" sz="1600" b="1" dirty="0">
                <a:latin typeface="Garamond" panose="02020404030301010803" pitchFamily="18" charset="0"/>
              </a:rPr>
              <a:t> SimpleCircle{}</a:t>
            </a:r>
          </a:p>
        </p:txBody>
      </p:sp>
      <p:sp>
        <p:nvSpPr>
          <p:cNvPr id="16" name="TextBox 15"/>
          <p:cNvSpPr txBox="1"/>
          <p:nvPr/>
        </p:nvSpPr>
        <p:spPr>
          <a:xfrm>
            <a:off x="1102290" y="1575303"/>
            <a:ext cx="2270359" cy="1384995"/>
          </a:xfrm>
          <a:prstGeom prst="rect">
            <a:avLst/>
          </a:prstGeom>
          <a:noFill/>
          <a:ln>
            <a:solidFill>
              <a:schemeClr val="tx1"/>
            </a:solidFill>
          </a:ln>
        </p:spPr>
        <p:txBody>
          <a:bodyPr wrap="square" rtlCol="0">
            <a:spAutoFit/>
          </a:bodyPr>
          <a:lstStyle/>
          <a:p>
            <a:r>
              <a:rPr lang="en-US" sz="1200" b="1" dirty="0">
                <a:latin typeface="Garamond" panose="02020404030301010803" pitchFamily="18" charset="0"/>
              </a:rPr>
              <a:t>//File TestSimpleCircle1 .java</a:t>
            </a:r>
          </a:p>
          <a:p>
            <a:endParaRPr lang="en-US" sz="1200" b="1" dirty="0">
              <a:latin typeface="Garamond" panose="02020404030301010803" pitchFamily="18" charset="0"/>
            </a:endParaRPr>
          </a:p>
          <a:p>
            <a:r>
              <a:rPr lang="en-US" sz="1200" b="1" dirty="0">
                <a:solidFill>
                  <a:schemeClr val="accent5"/>
                </a:solidFill>
                <a:latin typeface="Garamond" panose="02020404030301010803" pitchFamily="18" charset="0"/>
              </a:rPr>
              <a:t>public class </a:t>
            </a:r>
            <a:r>
              <a:rPr lang="en-US" sz="1200" b="1" dirty="0">
                <a:latin typeface="Garamond" panose="02020404030301010803" pitchFamily="18" charset="0"/>
              </a:rPr>
              <a:t>TestSimpleCircle1 {</a:t>
            </a:r>
          </a:p>
          <a:p>
            <a:r>
              <a:rPr lang="en-US" sz="1200" b="1" dirty="0">
                <a:latin typeface="Garamond" panose="02020404030301010803" pitchFamily="18" charset="0"/>
              </a:rPr>
              <a:t>}</a:t>
            </a:r>
          </a:p>
          <a:p>
            <a:endParaRPr lang="en-US" sz="1200" b="1" dirty="0">
              <a:latin typeface="Garamond" panose="02020404030301010803" pitchFamily="18" charset="0"/>
            </a:endParaRPr>
          </a:p>
          <a:p>
            <a:r>
              <a:rPr lang="en-US" sz="1200" b="1" dirty="0">
                <a:solidFill>
                  <a:schemeClr val="accent5"/>
                </a:solidFill>
                <a:latin typeface="Garamond" panose="02020404030301010803" pitchFamily="18" charset="0"/>
              </a:rPr>
              <a:t>class</a:t>
            </a:r>
            <a:r>
              <a:rPr lang="en-US" sz="1200" b="1" dirty="0">
                <a:latin typeface="Garamond" panose="02020404030301010803" pitchFamily="18" charset="0"/>
              </a:rPr>
              <a:t> SimpleCircle1{</a:t>
            </a:r>
          </a:p>
          <a:p>
            <a:r>
              <a:rPr lang="en-US" sz="1200" b="1" dirty="0">
                <a:latin typeface="Garamond" panose="02020404030301010803" pitchFamily="18" charset="0"/>
              </a:rPr>
              <a:t>}</a:t>
            </a:r>
          </a:p>
        </p:txBody>
      </p:sp>
      <p:sp>
        <p:nvSpPr>
          <p:cNvPr id="17" name="TextBox 16"/>
          <p:cNvSpPr txBox="1"/>
          <p:nvPr/>
        </p:nvSpPr>
        <p:spPr>
          <a:xfrm>
            <a:off x="4093710" y="2098523"/>
            <a:ext cx="1321315" cy="338554"/>
          </a:xfrm>
          <a:prstGeom prst="rect">
            <a:avLst/>
          </a:prstGeom>
          <a:noFill/>
          <a:ln>
            <a:solidFill>
              <a:schemeClr val="tx1"/>
            </a:solidFill>
          </a:ln>
        </p:spPr>
        <p:txBody>
          <a:bodyPr wrap="square" rtlCol="0">
            <a:spAutoFit/>
          </a:bodyPr>
          <a:lstStyle/>
          <a:p>
            <a:r>
              <a:rPr lang="en-US" sz="1600" dirty="0">
                <a:latin typeface="Garamond" panose="02020404030301010803" pitchFamily="18" charset="0"/>
              </a:rPr>
              <a:t>Java Compiler</a:t>
            </a:r>
          </a:p>
        </p:txBody>
      </p:sp>
      <p:sp>
        <p:nvSpPr>
          <p:cNvPr id="18" name="TextBox 17"/>
          <p:cNvSpPr txBox="1"/>
          <p:nvPr/>
        </p:nvSpPr>
        <p:spPr>
          <a:xfrm>
            <a:off x="6136085" y="1575303"/>
            <a:ext cx="2012095" cy="338554"/>
          </a:xfrm>
          <a:prstGeom prst="rect">
            <a:avLst/>
          </a:prstGeom>
          <a:noFill/>
          <a:ln>
            <a:solidFill>
              <a:schemeClr val="tx1"/>
            </a:solidFill>
          </a:ln>
        </p:spPr>
        <p:txBody>
          <a:bodyPr wrap="square" rtlCol="0">
            <a:spAutoFit/>
          </a:bodyPr>
          <a:lstStyle/>
          <a:p>
            <a:pPr algn="ctr"/>
            <a:r>
              <a:rPr lang="en-US" sz="1600" dirty="0">
                <a:latin typeface="Garamond" panose="02020404030301010803" pitchFamily="18" charset="0"/>
              </a:rPr>
              <a:t>TestSimpleCircle1.class</a:t>
            </a:r>
          </a:p>
        </p:txBody>
      </p:sp>
      <p:sp>
        <p:nvSpPr>
          <p:cNvPr id="19" name="TextBox 18"/>
          <p:cNvSpPr txBox="1"/>
          <p:nvPr/>
        </p:nvSpPr>
        <p:spPr>
          <a:xfrm>
            <a:off x="6136086" y="2621744"/>
            <a:ext cx="2012094" cy="338554"/>
          </a:xfrm>
          <a:prstGeom prst="rect">
            <a:avLst/>
          </a:prstGeom>
          <a:noFill/>
          <a:ln>
            <a:solidFill>
              <a:schemeClr val="tx1"/>
            </a:solidFill>
          </a:ln>
        </p:spPr>
        <p:txBody>
          <a:bodyPr wrap="square" rtlCol="0">
            <a:spAutoFit/>
          </a:bodyPr>
          <a:lstStyle/>
          <a:p>
            <a:pPr algn="ctr"/>
            <a:r>
              <a:rPr lang="en-US" sz="1600" dirty="0">
                <a:latin typeface="Garamond" panose="02020404030301010803" pitchFamily="18" charset="0"/>
              </a:rPr>
              <a:t>SimpleCircle1.class</a:t>
            </a:r>
          </a:p>
        </p:txBody>
      </p:sp>
      <p:cxnSp>
        <p:nvCxnSpPr>
          <p:cNvPr id="20" name="Straight Arrow Connector 19"/>
          <p:cNvCxnSpPr>
            <a:stCxn id="16" idx="3"/>
            <a:endCxn id="17" idx="1"/>
          </p:cNvCxnSpPr>
          <p:nvPr/>
        </p:nvCxnSpPr>
        <p:spPr>
          <a:xfrm flipV="1">
            <a:off x="3372649" y="2267800"/>
            <a:ext cx="72106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3"/>
            <a:endCxn id="18" idx="1"/>
          </p:cNvCxnSpPr>
          <p:nvPr/>
        </p:nvCxnSpPr>
        <p:spPr>
          <a:xfrm flipV="1">
            <a:off x="5415025" y="1744580"/>
            <a:ext cx="721060" cy="52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7" idx="3"/>
            <a:endCxn id="19" idx="1"/>
          </p:cNvCxnSpPr>
          <p:nvPr/>
        </p:nvCxnSpPr>
        <p:spPr>
          <a:xfrm>
            <a:off x="5415025" y="2267800"/>
            <a:ext cx="721061" cy="523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3528828" y="1460926"/>
            <a:ext cx="2086343" cy="523220"/>
          </a:xfrm>
          <a:prstGeom prst="rect">
            <a:avLst/>
          </a:prstGeom>
          <a:ln>
            <a:solidFill>
              <a:schemeClr val="accent1"/>
            </a:solidFill>
          </a:ln>
        </p:spPr>
        <p:txBody>
          <a:bodyPr wrap="square">
            <a:spAutoFit/>
          </a:bodyPr>
          <a:lstStyle/>
          <a:p>
            <a:pPr algn="ctr"/>
            <a:r>
              <a:rPr lang="en-US" sz="1400" dirty="0">
                <a:solidFill>
                  <a:srgbClr val="FF0000"/>
                </a:solidFill>
                <a:latin typeface="Times New Roman" panose="02020603050405020304" pitchFamily="18" charset="0"/>
                <a:cs typeface="Times New Roman" panose="02020603050405020304" pitchFamily="18" charset="0"/>
              </a:rPr>
              <a:t>Must has no access modifier ( package ).</a:t>
            </a:r>
          </a:p>
        </p:txBody>
      </p:sp>
    </p:spTree>
    <p:extLst>
      <p:ext uri="{BB962C8B-B14F-4D97-AF65-F5344CB8AC3E}">
        <p14:creationId xmlns:p14="http://schemas.microsoft.com/office/powerpoint/2010/main" val="2345281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Known as </a:t>
            </a:r>
            <a:r>
              <a:rPr lang="en-US" dirty="0">
                <a:solidFill>
                  <a:srgbClr val="C00000"/>
                </a:solidFill>
              </a:rPr>
              <a:t>object variables.</a:t>
            </a:r>
          </a:p>
          <a:p>
            <a:r>
              <a:rPr lang="en-US" dirty="0"/>
              <a:t>Each instance (objects) of a class has its own copy of the instance variables. </a:t>
            </a:r>
          </a:p>
          <a:p>
            <a:r>
              <a:rPr lang="en-US" dirty="0"/>
              <a:t>If you change the instance variables’ values using one object, all other objects’ variables remain unchanged. </a:t>
            </a:r>
          </a:p>
          <a:p>
            <a:r>
              <a:rPr lang="en-US" dirty="0"/>
              <a:t>SYNTAX</a:t>
            </a:r>
          </a:p>
          <a:p>
            <a:pPr lvl="1"/>
            <a:r>
              <a:rPr lang="en-US" dirty="0">
                <a:solidFill>
                  <a:srgbClr val="70AD47"/>
                </a:solidFill>
              </a:rPr>
              <a:t>AccessModifier</a:t>
            </a:r>
            <a:r>
              <a:rPr lang="en-US" dirty="0"/>
              <a:t> </a:t>
            </a:r>
            <a:r>
              <a:rPr lang="en-US" dirty="0">
                <a:solidFill>
                  <a:schemeClr val="accent5"/>
                </a:solidFill>
              </a:rPr>
              <a:t>dataType</a:t>
            </a:r>
            <a:r>
              <a:rPr lang="en-US" b="0" i="1" dirty="0"/>
              <a:t> variableName;</a:t>
            </a:r>
            <a:br>
              <a:rPr lang="en-US" b="0" i="1" dirty="0"/>
            </a:br>
            <a:endParaRPr lang="en-US" b="0" i="1" dirty="0"/>
          </a:p>
          <a:p>
            <a:r>
              <a:rPr lang="en-US" dirty="0"/>
              <a:t>EXAMPLES</a:t>
            </a:r>
            <a:br>
              <a:rPr lang="en-US" dirty="0"/>
            </a:br>
            <a:r>
              <a:rPr lang="en-US" b="0" dirty="0">
                <a:solidFill>
                  <a:srgbClr val="00B050"/>
                </a:solidFill>
              </a:rPr>
              <a:t>private</a:t>
            </a:r>
            <a:r>
              <a:rPr lang="en-US" b="0" dirty="0"/>
              <a:t> </a:t>
            </a:r>
            <a:r>
              <a:rPr lang="en-US" b="0" dirty="0">
                <a:solidFill>
                  <a:schemeClr val="accent5"/>
                </a:solidFill>
              </a:rPr>
              <a:t>int</a:t>
            </a:r>
            <a:r>
              <a:rPr lang="en-US" b="0" dirty="0"/>
              <a:t> radius;</a:t>
            </a:r>
            <a:br>
              <a:rPr lang="en-US" b="0" dirty="0"/>
            </a:br>
            <a:r>
              <a:rPr lang="en-US" b="0" dirty="0">
                <a:solidFill>
                  <a:srgbClr val="00B050"/>
                </a:solidFill>
              </a:rPr>
              <a:t>public</a:t>
            </a:r>
            <a:r>
              <a:rPr lang="en-US" b="0" dirty="0"/>
              <a:t> </a:t>
            </a:r>
            <a:r>
              <a:rPr lang="en-US" b="0" dirty="0">
                <a:solidFill>
                  <a:schemeClr val="accent5"/>
                </a:solidFill>
              </a:rPr>
              <a:t>double</a:t>
            </a:r>
            <a:r>
              <a:rPr lang="en-US" b="0" dirty="0"/>
              <a:t> width;</a:t>
            </a:r>
          </a:p>
        </p:txBody>
      </p:sp>
      <p:sp>
        <p:nvSpPr>
          <p:cNvPr id="3" name="Title 2"/>
          <p:cNvSpPr>
            <a:spLocks noGrp="1"/>
          </p:cNvSpPr>
          <p:nvPr>
            <p:ph type="ctrTitle"/>
          </p:nvPr>
        </p:nvSpPr>
        <p:spPr/>
        <p:txBody>
          <a:bodyPr/>
          <a:lstStyle/>
          <a:p>
            <a:r>
              <a:rPr lang="en-US" dirty="0"/>
              <a:t>Instance Variables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31</a:t>
            </a:fld>
            <a:endParaRPr lang="en-US"/>
          </a:p>
        </p:txBody>
      </p:sp>
      <p:graphicFrame>
        <p:nvGraphicFramePr>
          <p:cNvPr id="5" name="Content Placeholder 8"/>
          <p:cNvGraphicFramePr>
            <a:graphicFrameLocks/>
          </p:cNvGraphicFramePr>
          <p:nvPr>
            <p:extLst>
              <p:ext uri="{D42A27DB-BD31-4B8C-83A1-F6EECF244321}">
                <p14:modId xmlns:p14="http://schemas.microsoft.com/office/powerpoint/2010/main" val="2367972785"/>
              </p:ext>
            </p:extLst>
          </p:nvPr>
        </p:nvGraphicFramePr>
        <p:xfrm>
          <a:off x="4352761" y="4457003"/>
          <a:ext cx="2067695" cy="984362"/>
        </p:xfrm>
        <a:graphic>
          <a:graphicData uri="http://schemas.openxmlformats.org/drawingml/2006/table">
            <a:tbl>
              <a:tblPr firstRow="1" bandRow="1">
                <a:tableStyleId>{5C22544A-7EE6-4342-B048-85BDC9FD1C3A}</a:tableStyleId>
              </a:tblPr>
              <a:tblGrid>
                <a:gridCol w="2067695">
                  <a:extLst>
                    <a:ext uri="{9D8B030D-6E8A-4147-A177-3AD203B41FA5}">
                      <a16:colId xmlns:a16="http://schemas.microsoft.com/office/drawing/2014/main" val="4034496544"/>
                    </a:ext>
                  </a:extLst>
                </a:gridCol>
              </a:tblGrid>
              <a:tr h="577725">
                <a:tc>
                  <a:txBody>
                    <a:bodyPr/>
                    <a:lstStyle/>
                    <a:p>
                      <a:pPr algn="ctr"/>
                      <a:r>
                        <a:rPr lang="en-US" sz="1600" b="1" dirty="0">
                          <a:latin typeface="Times New Roman" panose="02020603050405020304" pitchFamily="18" charset="0"/>
                          <a:cs typeface="Times New Roman" panose="02020603050405020304" pitchFamily="18" charset="0"/>
                        </a:rPr>
                        <a:t>SimpleCircle</a:t>
                      </a:r>
                    </a:p>
                  </a:txBody>
                  <a:tcPr anchor="ctr"/>
                </a:tc>
                <a:extLst>
                  <a:ext uri="{0D108BD9-81ED-4DB2-BD59-A6C34878D82A}">
                    <a16:rowId xmlns:a16="http://schemas.microsoft.com/office/drawing/2014/main" val="594484894"/>
                  </a:ext>
                </a:extLst>
              </a:tr>
              <a:tr h="406637">
                <a:tc>
                  <a:txBody>
                    <a:bodyPr/>
                    <a:lstStyle/>
                    <a:p>
                      <a:r>
                        <a:rPr lang="en-US" sz="1400" dirty="0">
                          <a:latin typeface="Times New Roman" panose="02020603050405020304" pitchFamily="18" charset="0"/>
                          <a:cs typeface="Times New Roman" panose="02020603050405020304" pitchFamily="18" charset="0"/>
                        </a:rPr>
                        <a:t>radius = 1</a:t>
                      </a:r>
                    </a:p>
                  </a:txBody>
                  <a:tcPr/>
                </a:tc>
                <a:extLst>
                  <a:ext uri="{0D108BD9-81ED-4DB2-BD59-A6C34878D82A}">
                    <a16:rowId xmlns:a16="http://schemas.microsoft.com/office/drawing/2014/main" val="4195367508"/>
                  </a:ext>
                </a:extLst>
              </a:tr>
            </a:tbl>
          </a:graphicData>
        </a:graphic>
      </p:graphicFrame>
      <p:graphicFrame>
        <p:nvGraphicFramePr>
          <p:cNvPr id="6" name="Content Placeholder 8"/>
          <p:cNvGraphicFramePr>
            <a:graphicFrameLocks/>
          </p:cNvGraphicFramePr>
          <p:nvPr>
            <p:extLst>
              <p:ext uri="{D42A27DB-BD31-4B8C-83A1-F6EECF244321}">
                <p14:modId xmlns:p14="http://schemas.microsoft.com/office/powerpoint/2010/main" val="131118960"/>
              </p:ext>
            </p:extLst>
          </p:nvPr>
        </p:nvGraphicFramePr>
        <p:xfrm>
          <a:off x="6901358" y="4508413"/>
          <a:ext cx="2067695" cy="984362"/>
        </p:xfrm>
        <a:graphic>
          <a:graphicData uri="http://schemas.openxmlformats.org/drawingml/2006/table">
            <a:tbl>
              <a:tblPr firstRow="1" bandRow="1">
                <a:tableStyleId>{5C22544A-7EE6-4342-B048-85BDC9FD1C3A}</a:tableStyleId>
              </a:tblPr>
              <a:tblGrid>
                <a:gridCol w="2067695">
                  <a:extLst>
                    <a:ext uri="{9D8B030D-6E8A-4147-A177-3AD203B41FA5}">
                      <a16:colId xmlns:a16="http://schemas.microsoft.com/office/drawing/2014/main" val="4034496544"/>
                    </a:ext>
                  </a:extLst>
                </a:gridCol>
              </a:tblGrid>
              <a:tr h="577725">
                <a:tc>
                  <a:txBody>
                    <a:bodyPr/>
                    <a:lstStyle/>
                    <a:p>
                      <a:pPr algn="ctr"/>
                      <a:r>
                        <a:rPr lang="en-US" sz="1600" b="1" dirty="0">
                          <a:latin typeface="Times New Roman" panose="02020603050405020304" pitchFamily="18" charset="0"/>
                          <a:cs typeface="Times New Roman" panose="02020603050405020304" pitchFamily="18" charset="0"/>
                        </a:rPr>
                        <a:t>SimpleCircle</a:t>
                      </a:r>
                    </a:p>
                  </a:txBody>
                  <a:tcPr anchor="ctr"/>
                </a:tc>
                <a:extLst>
                  <a:ext uri="{0D108BD9-81ED-4DB2-BD59-A6C34878D82A}">
                    <a16:rowId xmlns:a16="http://schemas.microsoft.com/office/drawing/2014/main" val="594484894"/>
                  </a:ext>
                </a:extLst>
              </a:tr>
              <a:tr h="406637">
                <a:tc>
                  <a:txBody>
                    <a:bodyPr/>
                    <a:lstStyle/>
                    <a:p>
                      <a:r>
                        <a:rPr lang="en-US" sz="1400" dirty="0">
                          <a:latin typeface="Times New Roman" panose="02020603050405020304" pitchFamily="18" charset="0"/>
                          <a:cs typeface="Times New Roman" panose="02020603050405020304" pitchFamily="18" charset="0"/>
                        </a:rPr>
                        <a:t>radius = 25</a:t>
                      </a:r>
                    </a:p>
                  </a:txBody>
                  <a:tcPr/>
                </a:tc>
                <a:extLst>
                  <a:ext uri="{0D108BD9-81ED-4DB2-BD59-A6C34878D82A}">
                    <a16:rowId xmlns:a16="http://schemas.microsoft.com/office/drawing/2014/main" val="4195367508"/>
                  </a:ext>
                </a:extLst>
              </a:tr>
            </a:tbl>
          </a:graphicData>
        </a:graphic>
      </p:graphicFrame>
      <p:sp>
        <p:nvSpPr>
          <p:cNvPr id="7" name="Rectangle 10"/>
          <p:cNvSpPr>
            <a:spLocks noChangeArrowheads="1"/>
          </p:cNvSpPr>
          <p:nvPr/>
        </p:nvSpPr>
        <p:spPr bwMode="auto">
          <a:xfrm>
            <a:off x="7082275" y="6063666"/>
            <a:ext cx="1524000" cy="306387"/>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9144" tIns="9144" rIns="9144" bIns="9144" anchor="ctr"/>
          <a:lstStyle/>
          <a:p>
            <a:pPr algn="ctr"/>
            <a:r>
              <a:rPr lang="en-US" altLang="en-US" sz="1800" dirty="0">
                <a:solidFill>
                  <a:schemeClr val="accent2"/>
                </a:solidFill>
                <a:latin typeface="Garamond" panose="02020404030301010803" pitchFamily="18" charset="0"/>
              </a:rPr>
              <a:t>circle2</a:t>
            </a:r>
          </a:p>
        </p:txBody>
      </p:sp>
      <p:cxnSp>
        <p:nvCxnSpPr>
          <p:cNvPr id="9" name="Curved Connector 8"/>
          <p:cNvCxnSpPr>
            <a:stCxn id="10" idx="3"/>
            <a:endCxn id="5" idx="2"/>
          </p:cNvCxnSpPr>
          <p:nvPr/>
        </p:nvCxnSpPr>
        <p:spPr>
          <a:xfrm flipH="1" flipV="1">
            <a:off x="5386608" y="5441365"/>
            <a:ext cx="665285" cy="775495"/>
          </a:xfrm>
          <a:prstGeom prst="curvedConnector4">
            <a:avLst>
              <a:gd name="adj1" fmla="val -34361"/>
              <a:gd name="adj2" fmla="val 59877"/>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10"/>
          <p:cNvSpPr>
            <a:spLocks noChangeArrowheads="1"/>
          </p:cNvSpPr>
          <p:nvPr/>
        </p:nvSpPr>
        <p:spPr bwMode="auto">
          <a:xfrm>
            <a:off x="4527893" y="6063666"/>
            <a:ext cx="1524000" cy="306387"/>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lIns="9144" tIns="9144" rIns="9144" bIns="9144" anchor="ctr"/>
          <a:lstStyle/>
          <a:p>
            <a:pPr algn="ctr"/>
            <a:r>
              <a:rPr lang="en-US" altLang="en-US" dirty="0">
                <a:solidFill>
                  <a:schemeClr val="accent2"/>
                </a:solidFill>
                <a:latin typeface="Garamond" panose="02020404030301010803" pitchFamily="18" charset="0"/>
              </a:rPr>
              <a:t>c</a:t>
            </a:r>
            <a:r>
              <a:rPr lang="en-US" altLang="en-US" sz="1800" dirty="0">
                <a:solidFill>
                  <a:schemeClr val="accent2"/>
                </a:solidFill>
                <a:latin typeface="Garamond" panose="02020404030301010803" pitchFamily="18" charset="0"/>
              </a:rPr>
              <a:t>ircle1</a:t>
            </a:r>
          </a:p>
        </p:txBody>
      </p:sp>
      <p:sp>
        <p:nvSpPr>
          <p:cNvPr id="11" name="Text Box 11"/>
          <p:cNvSpPr txBox="1">
            <a:spLocks noChangeArrowheads="1"/>
          </p:cNvSpPr>
          <p:nvPr/>
        </p:nvSpPr>
        <p:spPr bwMode="auto">
          <a:xfrm>
            <a:off x="3415055" y="6038266"/>
            <a:ext cx="11334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2"/>
              </a:buClr>
              <a:defRPr sz="2000">
                <a:solidFill>
                  <a:schemeClr val="tx1"/>
                </a:solidFill>
                <a:latin typeface="Times New Roman" pitchFamily="18" charset="0"/>
              </a:defRPr>
            </a:lvl6pPr>
            <a:lvl7pPr eaLnBrk="0" fontAlgn="base" hangingPunct="0">
              <a:spcBef>
                <a:spcPct val="20000"/>
              </a:spcBef>
              <a:spcAft>
                <a:spcPct val="0"/>
              </a:spcAft>
              <a:buClr>
                <a:schemeClr val="tx2"/>
              </a:buClr>
              <a:defRPr sz="2000">
                <a:solidFill>
                  <a:schemeClr val="tx1"/>
                </a:solidFill>
                <a:latin typeface="Times New Roman" pitchFamily="18" charset="0"/>
              </a:defRPr>
            </a:lvl7pPr>
            <a:lvl8pPr eaLnBrk="0" fontAlgn="base" hangingPunct="0">
              <a:spcBef>
                <a:spcPct val="20000"/>
              </a:spcBef>
              <a:spcAft>
                <a:spcPct val="0"/>
              </a:spcAft>
              <a:buClr>
                <a:schemeClr val="tx2"/>
              </a:buClr>
              <a:defRPr sz="2000">
                <a:solidFill>
                  <a:schemeClr val="tx1"/>
                </a:solidFill>
                <a:latin typeface="Times New Roman" pitchFamily="18" charset="0"/>
              </a:defRPr>
            </a:lvl8pPr>
            <a:lvl9pPr eaLnBrk="0" fontAlgn="base" hangingPunct="0">
              <a:spcBef>
                <a:spcPct val="20000"/>
              </a:spcBef>
              <a:spcAft>
                <a:spcPct val="0"/>
              </a:spcAft>
              <a:buClr>
                <a:schemeClr val="tx2"/>
              </a:buClr>
              <a:defRPr sz="2000">
                <a:solidFill>
                  <a:schemeClr val="tx1"/>
                </a:solidFill>
                <a:latin typeface="Times New Roman" pitchFamily="18" charset="0"/>
              </a:defRPr>
            </a:lvl9pPr>
          </a:lstStyle>
          <a:p>
            <a:pPr>
              <a:spcBef>
                <a:spcPct val="50000"/>
              </a:spcBef>
            </a:pPr>
            <a:endParaRPr lang="en-US" altLang="en-US" sz="1800" dirty="0">
              <a:latin typeface="Garamond" panose="02020404030301010803" pitchFamily="18" charset="0"/>
            </a:endParaRPr>
          </a:p>
        </p:txBody>
      </p:sp>
      <p:cxnSp>
        <p:nvCxnSpPr>
          <p:cNvPr id="12" name="Curved Connector 11"/>
          <p:cNvCxnSpPr>
            <a:stCxn id="7" idx="3"/>
            <a:endCxn id="6" idx="2"/>
          </p:cNvCxnSpPr>
          <p:nvPr/>
        </p:nvCxnSpPr>
        <p:spPr>
          <a:xfrm flipH="1" flipV="1">
            <a:off x="7935205" y="5492775"/>
            <a:ext cx="671070" cy="724085"/>
          </a:xfrm>
          <a:prstGeom prst="curvedConnector4">
            <a:avLst>
              <a:gd name="adj1" fmla="val -34065"/>
              <a:gd name="adj2" fmla="val 60578"/>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661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Belong to the class as a whole. </a:t>
            </a:r>
          </a:p>
          <a:p>
            <a:r>
              <a:rPr lang="en-US" dirty="0"/>
              <a:t>Shared by all the instances of the class.</a:t>
            </a:r>
          </a:p>
          <a:p>
            <a:pPr lvl="1"/>
            <a:r>
              <a:rPr lang="en-US" dirty="0"/>
              <a:t>All objects of the class can read and change static variables. </a:t>
            </a:r>
          </a:p>
          <a:p>
            <a:r>
              <a:rPr lang="en-US" sz="2000" dirty="0"/>
              <a:t>Syntax:</a:t>
            </a:r>
          </a:p>
          <a:p>
            <a:pPr lvl="1"/>
            <a:r>
              <a:rPr lang="en-US" sz="1800" dirty="0" err="1">
                <a:solidFill>
                  <a:srgbClr val="00B050"/>
                </a:solidFill>
              </a:rPr>
              <a:t>accessModifier</a:t>
            </a:r>
            <a:r>
              <a:rPr lang="en-US" sz="1800" dirty="0"/>
              <a:t>  </a:t>
            </a:r>
            <a:r>
              <a:rPr lang="en-US" sz="1800" b="1" dirty="0">
                <a:solidFill>
                  <a:srgbClr val="7030A0"/>
                </a:solidFill>
              </a:rPr>
              <a:t>static</a:t>
            </a:r>
            <a:r>
              <a:rPr lang="en-US" sz="1800" dirty="0"/>
              <a:t> </a:t>
            </a:r>
            <a:r>
              <a:rPr lang="en-US" sz="1800" dirty="0">
                <a:solidFill>
                  <a:schemeClr val="accent5"/>
                </a:solidFill>
              </a:rPr>
              <a:t>dataType</a:t>
            </a:r>
            <a:r>
              <a:rPr lang="en-US" sz="1800" b="0" dirty="0"/>
              <a:t> variableName;</a:t>
            </a:r>
          </a:p>
          <a:p>
            <a:pPr lvl="1"/>
            <a:r>
              <a:rPr lang="en-US" sz="1800" b="0" dirty="0" err="1">
                <a:solidFill>
                  <a:srgbClr val="00B050"/>
                </a:solidFill>
              </a:rPr>
              <a:t>accessModifier</a:t>
            </a:r>
            <a:r>
              <a:rPr lang="en-US" sz="1800" b="0" dirty="0"/>
              <a:t>  </a:t>
            </a:r>
            <a:r>
              <a:rPr lang="en-US" sz="1800" b="1" dirty="0">
                <a:solidFill>
                  <a:srgbClr val="7030A0"/>
                </a:solidFill>
              </a:rPr>
              <a:t>static</a:t>
            </a:r>
            <a:r>
              <a:rPr lang="en-US" sz="1800" b="0" dirty="0"/>
              <a:t> final </a:t>
            </a:r>
            <a:r>
              <a:rPr lang="en-US" sz="1800" b="0" dirty="0">
                <a:solidFill>
                  <a:schemeClr val="accent5"/>
                </a:solidFill>
              </a:rPr>
              <a:t>dataType</a:t>
            </a:r>
            <a:r>
              <a:rPr lang="en-US" sz="1800" b="0" dirty="0"/>
              <a:t> </a:t>
            </a:r>
            <a:r>
              <a:rPr lang="en-US" sz="1800" dirty="0"/>
              <a:t>variableName </a:t>
            </a:r>
            <a:r>
              <a:rPr lang="en-US" sz="1800" b="0" dirty="0"/>
              <a:t>= </a:t>
            </a:r>
            <a:r>
              <a:rPr lang="en-US" sz="1800" b="0" dirty="0" err="1"/>
              <a:t>ConstantValue</a:t>
            </a:r>
            <a:r>
              <a:rPr lang="en-US" sz="1800" b="0" dirty="0"/>
              <a:t>;</a:t>
            </a:r>
          </a:p>
          <a:p>
            <a:r>
              <a:rPr lang="en-US" sz="2000" dirty="0"/>
              <a:t>Examples:</a:t>
            </a:r>
          </a:p>
          <a:p>
            <a:pPr lvl="1"/>
            <a:r>
              <a:rPr lang="en-US" sz="2000" dirty="0">
                <a:solidFill>
                  <a:srgbClr val="00B050"/>
                </a:solidFill>
              </a:rPr>
              <a:t>public</a:t>
            </a:r>
            <a:r>
              <a:rPr lang="en-US" sz="2000" dirty="0"/>
              <a:t> </a:t>
            </a:r>
            <a:r>
              <a:rPr lang="en-US" sz="2000" dirty="0">
                <a:solidFill>
                  <a:srgbClr val="7030A0"/>
                </a:solidFill>
              </a:rPr>
              <a:t>static</a:t>
            </a:r>
            <a:r>
              <a:rPr lang="en-US" sz="2000" dirty="0"/>
              <a:t> final </a:t>
            </a:r>
            <a:r>
              <a:rPr lang="en-US" sz="2000" dirty="0">
                <a:solidFill>
                  <a:schemeClr val="accent5"/>
                </a:solidFill>
              </a:rPr>
              <a:t>double</a:t>
            </a:r>
            <a:r>
              <a:rPr lang="en-US" sz="2000" dirty="0"/>
              <a:t> PI = 3.14159; </a:t>
            </a:r>
          </a:p>
          <a:p>
            <a:pPr lvl="1"/>
            <a:r>
              <a:rPr lang="en-US" sz="2000" b="0" dirty="0">
                <a:solidFill>
                  <a:srgbClr val="00B050"/>
                </a:solidFill>
              </a:rPr>
              <a:t>private</a:t>
            </a:r>
            <a:r>
              <a:rPr lang="en-US" sz="2000" b="0" dirty="0"/>
              <a:t> </a:t>
            </a:r>
            <a:r>
              <a:rPr lang="en-US" sz="2000" b="0" dirty="0">
                <a:solidFill>
                  <a:srgbClr val="7030A0"/>
                </a:solidFill>
              </a:rPr>
              <a:t>static</a:t>
            </a:r>
            <a:r>
              <a:rPr lang="en-US" sz="2000" b="0" dirty="0"/>
              <a:t> </a:t>
            </a:r>
            <a:r>
              <a:rPr lang="en-US" sz="2000" b="0" dirty="0">
                <a:solidFill>
                  <a:schemeClr val="accent5"/>
                </a:solidFill>
              </a:rPr>
              <a:t>String</a:t>
            </a:r>
            <a:r>
              <a:rPr lang="en-US" sz="2000" b="0" dirty="0"/>
              <a:t> </a:t>
            </a:r>
            <a:r>
              <a:rPr lang="en-US" sz="2000" b="0" dirty="0" err="1"/>
              <a:t>lastUser</a:t>
            </a:r>
            <a:r>
              <a:rPr lang="en-US" sz="2000" b="0" dirty="0"/>
              <a:t>;</a:t>
            </a:r>
          </a:p>
          <a:p>
            <a:pPr lvl="1"/>
            <a:r>
              <a:rPr lang="en-US" sz="2000" b="0" dirty="0">
                <a:solidFill>
                  <a:srgbClr val="7030A0"/>
                </a:solidFill>
              </a:rPr>
              <a:t>static</a:t>
            </a:r>
            <a:r>
              <a:rPr lang="en-US" sz="2000" b="0" dirty="0"/>
              <a:t> </a:t>
            </a:r>
            <a:r>
              <a:rPr lang="en-US" sz="2000" b="0" dirty="0">
                <a:solidFill>
                  <a:schemeClr val="accent5"/>
                </a:solidFill>
              </a:rPr>
              <a:t>int</a:t>
            </a:r>
            <a:r>
              <a:rPr lang="en-US" sz="2000" b="0" dirty="0"/>
              <a:t> turn = 0;</a:t>
            </a:r>
          </a:p>
        </p:txBody>
      </p:sp>
      <p:sp>
        <p:nvSpPr>
          <p:cNvPr id="3" name="Title 2"/>
          <p:cNvSpPr>
            <a:spLocks noGrp="1"/>
          </p:cNvSpPr>
          <p:nvPr>
            <p:ph type="ctrTitle"/>
          </p:nvPr>
        </p:nvSpPr>
        <p:spPr/>
        <p:txBody>
          <a:bodyPr/>
          <a:lstStyle/>
          <a:p>
            <a:r>
              <a:rPr lang="en-US" dirty="0"/>
              <a:t>Class Variables: Static Variables </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32</a:t>
            </a:fld>
            <a:endParaRPr lang="en-US"/>
          </a:p>
        </p:txBody>
      </p:sp>
      <p:pic>
        <p:nvPicPr>
          <p:cNvPr id="7" name="Picture 6"/>
          <p:cNvPicPr>
            <a:picLocks noChangeAspect="1"/>
          </p:cNvPicPr>
          <p:nvPr/>
        </p:nvPicPr>
        <p:blipFill rotWithShape="1">
          <a:blip r:embed="rId3"/>
          <a:srcRect l="2498"/>
          <a:stretch/>
        </p:blipFill>
        <p:spPr>
          <a:xfrm>
            <a:off x="64985" y="4788391"/>
            <a:ext cx="5155451" cy="1583770"/>
          </a:xfrm>
          <a:prstGeom prst="rect">
            <a:avLst/>
          </a:prstGeom>
        </p:spPr>
      </p:pic>
      <p:pic>
        <p:nvPicPr>
          <p:cNvPr id="10" name="Picture 9"/>
          <p:cNvPicPr>
            <a:picLocks noChangeAspect="1"/>
          </p:cNvPicPr>
          <p:nvPr/>
        </p:nvPicPr>
        <p:blipFill rotWithShape="1">
          <a:blip r:embed="rId4"/>
          <a:srcRect l="3151"/>
          <a:stretch/>
        </p:blipFill>
        <p:spPr>
          <a:xfrm>
            <a:off x="5337544" y="3842407"/>
            <a:ext cx="3599551" cy="2529754"/>
          </a:xfrm>
          <a:prstGeom prst="rect">
            <a:avLst/>
          </a:prstGeom>
          <a:ln>
            <a:solidFill>
              <a:schemeClr val="accent1"/>
            </a:solidFill>
          </a:ln>
        </p:spPr>
      </p:pic>
      <p:cxnSp>
        <p:nvCxnSpPr>
          <p:cNvPr id="12" name="Curved Connector 11"/>
          <p:cNvCxnSpPr/>
          <p:nvPr/>
        </p:nvCxnSpPr>
        <p:spPr>
          <a:xfrm flipV="1">
            <a:off x="3987209" y="4476307"/>
            <a:ext cx="3274828" cy="110396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647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4469" y="964790"/>
            <a:ext cx="4127769" cy="1722752"/>
          </a:xfrm>
        </p:spPr>
        <p:txBody>
          <a:bodyPr>
            <a:normAutofit/>
          </a:bodyPr>
          <a:lstStyle/>
          <a:p>
            <a:pPr>
              <a:spcBef>
                <a:spcPts val="600"/>
              </a:spcBef>
            </a:pPr>
            <a:r>
              <a:rPr lang="en-US" sz="2000" dirty="0"/>
              <a:t>Instance Methods</a:t>
            </a:r>
          </a:p>
          <a:p>
            <a:pPr lvl="1">
              <a:spcBef>
                <a:spcPts val="600"/>
              </a:spcBef>
            </a:pPr>
            <a:r>
              <a:rPr lang="en-US" sz="2000" dirty="0"/>
              <a:t>Can access all class members (instance and static)</a:t>
            </a:r>
          </a:p>
          <a:p>
            <a:pPr lvl="2">
              <a:spcBef>
                <a:spcPts val="600"/>
              </a:spcBef>
            </a:pPr>
            <a:r>
              <a:rPr lang="en-US" sz="1800" dirty="0"/>
              <a:t>Instance members.</a:t>
            </a:r>
          </a:p>
          <a:p>
            <a:pPr lvl="2">
              <a:spcBef>
                <a:spcPts val="600"/>
              </a:spcBef>
            </a:pPr>
            <a:r>
              <a:rPr lang="en-US" sz="1800" dirty="0"/>
              <a:t>Static members.</a:t>
            </a:r>
          </a:p>
        </p:txBody>
      </p:sp>
      <p:sp>
        <p:nvSpPr>
          <p:cNvPr id="3" name="Title 2"/>
          <p:cNvSpPr>
            <a:spLocks noGrp="1"/>
          </p:cNvSpPr>
          <p:nvPr>
            <p:ph type="ctrTitle"/>
          </p:nvPr>
        </p:nvSpPr>
        <p:spPr/>
        <p:txBody>
          <a:bodyPr/>
          <a:lstStyle/>
          <a:p>
            <a:r>
              <a:rPr lang="en-US" dirty="0"/>
              <a:t>Instance and Static Methods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33</a:t>
            </a:fld>
            <a:endParaRPr lang="en-US"/>
          </a:p>
        </p:txBody>
      </p:sp>
      <p:sp>
        <p:nvSpPr>
          <p:cNvPr id="6" name="Content Placeholder 1"/>
          <p:cNvSpPr txBox="1">
            <a:spLocks/>
          </p:cNvSpPr>
          <p:nvPr/>
        </p:nvSpPr>
        <p:spPr>
          <a:xfrm>
            <a:off x="314469" y="2941984"/>
            <a:ext cx="4478056" cy="29977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2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1200"/>
              </a:spcBef>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1200"/>
              </a:spcBef>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2000" dirty="0"/>
              <a:t>Static Methods</a:t>
            </a:r>
          </a:p>
          <a:p>
            <a:pPr lvl="1">
              <a:spcBef>
                <a:spcPts val="600"/>
              </a:spcBef>
            </a:pPr>
            <a:r>
              <a:rPr lang="en-US" sz="1800" dirty="0"/>
              <a:t>Used to access only static members.</a:t>
            </a:r>
          </a:p>
          <a:p>
            <a:pPr lvl="2">
              <a:spcBef>
                <a:spcPts val="600"/>
              </a:spcBef>
            </a:pPr>
            <a:r>
              <a:rPr lang="en-US" sz="1600" dirty="0"/>
              <a:t>Can not invoke instance methods.</a:t>
            </a:r>
          </a:p>
          <a:p>
            <a:pPr lvl="2">
              <a:spcBef>
                <a:spcPts val="600"/>
              </a:spcBef>
            </a:pPr>
            <a:r>
              <a:rPr lang="en-US" sz="1600" dirty="0"/>
              <a:t>Can not access instance data fields.</a:t>
            </a:r>
          </a:p>
          <a:p>
            <a:pPr lvl="1">
              <a:spcBef>
                <a:spcPts val="600"/>
              </a:spcBef>
            </a:pPr>
            <a:r>
              <a:rPr lang="en-US" sz="1800" dirty="0"/>
              <a:t>Can be used without a calling object</a:t>
            </a:r>
            <a:r>
              <a:rPr lang="en-US" sz="1800"/>
              <a:t>. </a:t>
            </a:r>
            <a:endParaRPr lang="en-US" sz="1800" dirty="0"/>
          </a:p>
        </p:txBody>
      </p:sp>
      <p:sp>
        <p:nvSpPr>
          <p:cNvPr id="7" name="Rectangle 6"/>
          <p:cNvSpPr/>
          <p:nvPr/>
        </p:nvSpPr>
        <p:spPr>
          <a:xfrm>
            <a:off x="439025" y="5752017"/>
            <a:ext cx="4467051" cy="646331"/>
          </a:xfrm>
          <a:prstGeom prst="rect">
            <a:avLst/>
          </a:prstGeom>
        </p:spPr>
        <p:txBody>
          <a:bodyPr wrap="square">
            <a:spAutoFit/>
          </a:bodyPr>
          <a:lstStyle/>
          <a:p>
            <a:r>
              <a:rPr lang="en-US" sz="1200" dirty="0" err="1">
                <a:solidFill>
                  <a:schemeClr val="accent5"/>
                </a:solidFill>
                <a:latin typeface="Cambria Math" panose="02040503050406030204" pitchFamily="18" charset="0"/>
                <a:ea typeface="Cambria Math" panose="02040503050406030204" pitchFamily="18" charset="0"/>
              </a:rPr>
              <a:t>AccessModifier</a:t>
            </a:r>
            <a:r>
              <a:rPr lang="en-US" sz="1200" dirty="0">
                <a:latin typeface="Cambria Math" panose="02040503050406030204" pitchFamily="18" charset="0"/>
                <a:ea typeface="Cambria Math" panose="02040503050406030204" pitchFamily="18" charset="0"/>
              </a:rPr>
              <a:t> static </a:t>
            </a:r>
            <a:r>
              <a:rPr lang="en-US" sz="1200" dirty="0" err="1">
                <a:solidFill>
                  <a:schemeClr val="accent5"/>
                </a:solidFill>
                <a:latin typeface="Cambria Math" panose="02040503050406030204" pitchFamily="18" charset="0"/>
                <a:ea typeface="Cambria Math" panose="02040503050406030204" pitchFamily="18" charset="0"/>
              </a:rPr>
              <a:t>dataType</a:t>
            </a:r>
            <a:r>
              <a:rPr lang="en-US" sz="1200" dirty="0">
                <a:latin typeface="Cambria Math" panose="02040503050406030204" pitchFamily="18" charset="0"/>
                <a:ea typeface="Cambria Math" panose="02040503050406030204" pitchFamily="18" charset="0"/>
              </a:rPr>
              <a:t> </a:t>
            </a:r>
            <a:r>
              <a:rPr lang="en-US" sz="1200" dirty="0" err="1">
                <a:latin typeface="Cambria Math" panose="02040503050406030204" pitchFamily="18" charset="0"/>
                <a:ea typeface="Cambria Math" panose="02040503050406030204" pitchFamily="18" charset="0"/>
              </a:rPr>
              <a:t>methodName</a:t>
            </a:r>
            <a:r>
              <a:rPr lang="en-US" sz="1200" dirty="0">
                <a:latin typeface="Cambria Math" panose="02040503050406030204" pitchFamily="18" charset="0"/>
                <a:ea typeface="Cambria Math" panose="02040503050406030204" pitchFamily="18" charset="0"/>
              </a:rPr>
              <a:t>(</a:t>
            </a:r>
            <a:r>
              <a:rPr lang="en-US" sz="1200" dirty="0" err="1">
                <a:latin typeface="Cambria Math" panose="02040503050406030204" pitchFamily="18" charset="0"/>
                <a:ea typeface="Cambria Math" panose="02040503050406030204" pitchFamily="18" charset="0"/>
              </a:rPr>
              <a:t>parameterList</a:t>
            </a:r>
            <a:r>
              <a:rPr lang="en-US" sz="1200" dirty="0">
                <a:latin typeface="Cambria Math" panose="02040503050406030204" pitchFamily="18" charset="0"/>
                <a:ea typeface="Cambria Math" panose="02040503050406030204" pitchFamily="18" charset="0"/>
              </a:rPr>
              <a:t>){</a:t>
            </a:r>
          </a:p>
          <a:p>
            <a:r>
              <a:rPr lang="en-US" sz="1200" dirty="0">
                <a:latin typeface="Cambria Math" panose="02040503050406030204" pitchFamily="18" charset="0"/>
                <a:ea typeface="Cambria Math" panose="02040503050406030204" pitchFamily="18" charset="0"/>
              </a:rPr>
              <a:t>	// statement</a:t>
            </a:r>
          </a:p>
          <a:p>
            <a:r>
              <a:rPr lang="en-US" sz="1200" dirty="0">
                <a:latin typeface="Cambria Math" panose="02040503050406030204" pitchFamily="18" charset="0"/>
                <a:ea typeface="Cambria Math" panose="02040503050406030204" pitchFamily="18" charset="0"/>
              </a:rPr>
              <a:t>}</a:t>
            </a:r>
          </a:p>
        </p:txBody>
      </p:sp>
      <p:pic>
        <p:nvPicPr>
          <p:cNvPr id="11" name="Picture 10"/>
          <p:cNvPicPr>
            <a:picLocks noChangeAspect="1"/>
          </p:cNvPicPr>
          <p:nvPr/>
        </p:nvPicPr>
        <p:blipFill>
          <a:blip r:embed="rId2"/>
          <a:stretch>
            <a:fillRect/>
          </a:stretch>
        </p:blipFill>
        <p:spPr>
          <a:xfrm>
            <a:off x="5557498" y="964790"/>
            <a:ext cx="3272033" cy="5433558"/>
          </a:xfrm>
          <a:prstGeom prst="rect">
            <a:avLst/>
          </a:prstGeom>
        </p:spPr>
      </p:pic>
    </p:spTree>
    <p:extLst>
      <p:ext uri="{BB962C8B-B14F-4D97-AF65-F5344CB8AC3E}">
        <p14:creationId xmlns:p14="http://schemas.microsoft.com/office/powerpoint/2010/main" val="3435523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980253970"/>
              </p:ext>
            </p:extLst>
          </p:nvPr>
        </p:nvGraphicFramePr>
        <p:xfrm>
          <a:off x="314469" y="1060670"/>
          <a:ext cx="8543821" cy="4288941"/>
        </p:xfrm>
        <a:graphic>
          <a:graphicData uri="http://schemas.openxmlformats.org/drawingml/2006/table">
            <a:tbl>
              <a:tblPr firstRow="1" bandRow="1">
                <a:tableStyleId>{5940675A-B579-460E-94D1-54222C63F5DA}</a:tableStyleId>
              </a:tblPr>
              <a:tblGrid>
                <a:gridCol w="4251072">
                  <a:extLst>
                    <a:ext uri="{9D8B030D-6E8A-4147-A177-3AD203B41FA5}">
                      <a16:colId xmlns:a16="http://schemas.microsoft.com/office/drawing/2014/main" val="1344300627"/>
                    </a:ext>
                  </a:extLst>
                </a:gridCol>
                <a:gridCol w="4292749">
                  <a:extLst>
                    <a:ext uri="{9D8B030D-6E8A-4147-A177-3AD203B41FA5}">
                      <a16:colId xmlns:a16="http://schemas.microsoft.com/office/drawing/2014/main" val="135583283"/>
                    </a:ext>
                  </a:extLst>
                </a:gridCol>
              </a:tblGrid>
              <a:tr h="478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Garamond" panose="02020404030301010803" pitchFamily="18" charset="0"/>
                          <a:cs typeface="Times New Roman" panose="02020603050405020304" pitchFamily="18" charset="0"/>
                        </a:rPr>
                        <a:t>Instance Members</a:t>
                      </a:r>
                    </a:p>
                  </a:txBody>
                  <a:tcPr marL="89122" marR="89122" anchor="ctr">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Garamond" panose="02020404030301010803" pitchFamily="18" charset="0"/>
                          <a:cs typeface="Times New Roman" panose="02020603050405020304" pitchFamily="18" charset="0"/>
                        </a:rPr>
                        <a:t>Static Members</a:t>
                      </a:r>
                    </a:p>
                  </a:txBody>
                  <a:tcPr marL="89122" marR="89122" anchor="ctr">
                    <a:solidFill>
                      <a:schemeClr val="accent6">
                        <a:lumMod val="20000"/>
                        <a:lumOff val="80000"/>
                      </a:schemeClr>
                    </a:solidFill>
                  </a:tcPr>
                </a:tc>
                <a:extLst>
                  <a:ext uri="{0D108BD9-81ED-4DB2-BD59-A6C34878D82A}">
                    <a16:rowId xmlns:a16="http://schemas.microsoft.com/office/drawing/2014/main" val="35141613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Declared without</a:t>
                      </a:r>
                      <a:r>
                        <a:rPr lang="en-US" sz="1600" baseline="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the modifier static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double radius;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solidFill>
                            <a:schemeClr val="accent5"/>
                          </a:solidFill>
                          <a:latin typeface="Cambria Math" panose="02040503050406030204" pitchFamily="18" charset="0"/>
                          <a:ea typeface="Cambria Math" panose="02040503050406030204" pitchFamily="18" charset="0"/>
                        </a:rPr>
                        <a:t>AccessModifier</a:t>
                      </a:r>
                      <a:r>
                        <a:rPr lang="en-US" sz="1400" dirty="0">
                          <a:latin typeface="Cambria Math" panose="02040503050406030204" pitchFamily="18" charset="0"/>
                          <a:ea typeface="Cambria Math" panose="02040503050406030204" pitchFamily="18" charset="0"/>
                        </a:rPr>
                        <a:t> </a:t>
                      </a:r>
                      <a:r>
                        <a:rPr lang="en-US" sz="1400" dirty="0" err="1">
                          <a:solidFill>
                            <a:schemeClr val="accent5"/>
                          </a:solidFill>
                          <a:latin typeface="Cambria Math" panose="02040503050406030204" pitchFamily="18" charset="0"/>
                          <a:ea typeface="Cambria Math" panose="02040503050406030204" pitchFamily="18" charset="0"/>
                        </a:rPr>
                        <a:t>dataType</a:t>
                      </a:r>
                      <a:r>
                        <a:rPr lang="en-US" sz="1400" baseline="0" dirty="0">
                          <a:solidFill>
                            <a:schemeClr val="tx1"/>
                          </a:solidFill>
                          <a:latin typeface="Cambria Math" panose="02040503050406030204" pitchFamily="18" charset="0"/>
                          <a:ea typeface="Cambria Math" panose="02040503050406030204" pitchFamily="18" charset="0"/>
                        </a:rPr>
                        <a:t>  </a:t>
                      </a:r>
                      <a:r>
                        <a:rPr lang="en-US" sz="1400" dirty="0" err="1">
                          <a:latin typeface="Cambria Math" panose="02040503050406030204" pitchFamily="18" charset="0"/>
                          <a:ea typeface="Cambria Math" panose="02040503050406030204" pitchFamily="18" charset="0"/>
                        </a:rPr>
                        <a:t>methodName</a:t>
                      </a:r>
                      <a:r>
                        <a:rPr lang="en-US" sz="1400" dirty="0">
                          <a:latin typeface="Cambria Math" panose="02040503050406030204" pitchFamily="18" charset="0"/>
                          <a:ea typeface="Cambria Math" panose="02040503050406030204" pitchFamily="18" charset="0"/>
                        </a:rPr>
                        <a:t>(parameters){}</a:t>
                      </a:r>
                    </a:p>
                  </a:txBody>
                  <a:tcPr marL="89122" marR="89122"/>
                </a:tc>
                <a:tc>
                  <a:txBody>
                    <a:bodyPr/>
                    <a:lstStyle/>
                    <a:p>
                      <a:r>
                        <a:rPr lang="en-US" sz="1600" dirty="0">
                          <a:latin typeface="Times New Roman" panose="02020603050405020304" pitchFamily="18" charset="0"/>
                          <a:cs typeface="Times New Roman" panose="02020603050405020304" pitchFamily="18" charset="0"/>
                        </a:rPr>
                        <a:t>Declared with the modifier static</a:t>
                      </a:r>
                    </a:p>
                    <a:p>
                      <a:r>
                        <a:rPr lang="en-US" sz="1600" dirty="0">
                          <a:latin typeface="Times New Roman" panose="02020603050405020304" pitchFamily="18" charset="0"/>
                          <a:cs typeface="Times New Roman" panose="02020603050405020304" pitchFamily="18" charset="0"/>
                        </a:rPr>
                        <a:t>static double </a:t>
                      </a:r>
                      <a:r>
                        <a:rPr lang="en-US" sz="1600" dirty="0" err="1">
                          <a:latin typeface="Times New Roman" panose="02020603050405020304" pitchFamily="18" charset="0"/>
                          <a:cs typeface="Times New Roman" panose="02020603050405020304" pitchFamily="18" charset="0"/>
                        </a:rPr>
                        <a:t>noOfCircles</a:t>
                      </a:r>
                      <a:r>
                        <a:rPr lang="en-US" sz="1600" dirty="0">
                          <a:latin typeface="Times New Roman" panose="02020603050405020304" pitchFamily="18" charset="0"/>
                          <a:cs typeface="Times New Roman" panose="02020603050405020304" pitchFamily="18" charset="0"/>
                        </a:rPr>
                        <a:t>;</a:t>
                      </a:r>
                    </a:p>
                    <a:p>
                      <a:r>
                        <a:rPr lang="en-US" sz="1400" dirty="0">
                          <a:latin typeface="Cambria Math" panose="02040503050406030204" pitchFamily="18" charset="0"/>
                          <a:ea typeface="Cambria Math" panose="02040503050406030204" pitchFamily="18" charset="0"/>
                        </a:rPr>
                        <a:t>static </a:t>
                      </a:r>
                      <a:r>
                        <a:rPr lang="en-US" sz="1400" dirty="0" err="1">
                          <a:solidFill>
                            <a:schemeClr val="accent5"/>
                          </a:solidFill>
                          <a:latin typeface="Cambria Math" panose="02040503050406030204" pitchFamily="18" charset="0"/>
                          <a:ea typeface="Cambria Math" panose="02040503050406030204" pitchFamily="18" charset="0"/>
                        </a:rPr>
                        <a:t>dataType</a:t>
                      </a:r>
                      <a:r>
                        <a:rPr lang="en-US" sz="1400" dirty="0">
                          <a:latin typeface="Cambria Math" panose="02040503050406030204" pitchFamily="18" charset="0"/>
                          <a:ea typeface="Cambria Math" panose="02040503050406030204" pitchFamily="18" charset="0"/>
                        </a:rPr>
                        <a:t> </a:t>
                      </a:r>
                      <a:r>
                        <a:rPr lang="en-US" sz="1400" dirty="0" err="1">
                          <a:latin typeface="Cambria Math" panose="02040503050406030204" pitchFamily="18" charset="0"/>
                          <a:ea typeface="Cambria Math" panose="02040503050406030204" pitchFamily="18" charset="0"/>
                        </a:rPr>
                        <a:t>methodName</a:t>
                      </a:r>
                      <a:r>
                        <a:rPr lang="en-US" sz="1400" dirty="0">
                          <a:latin typeface="Cambria Math" panose="02040503050406030204" pitchFamily="18" charset="0"/>
                          <a:ea typeface="Cambria Math" panose="02040503050406030204" pitchFamily="18" charset="0"/>
                        </a:rPr>
                        <a:t>(parameters){}</a:t>
                      </a:r>
                    </a:p>
                  </a:txBody>
                  <a:tcPr marL="89122" marR="89122"/>
                </a:tc>
                <a:extLst>
                  <a:ext uri="{0D108BD9-81ED-4DB2-BD59-A6C34878D82A}">
                    <a16:rowId xmlns:a16="http://schemas.microsoft.com/office/drawing/2014/main" val="3664975074"/>
                  </a:ext>
                </a:extLst>
              </a:tr>
              <a:tr h="370840">
                <a:tc>
                  <a:txBody>
                    <a:bodyPr/>
                    <a:lstStyle/>
                    <a:p>
                      <a:r>
                        <a:rPr lang="en-US" sz="1600" dirty="0">
                          <a:latin typeface="Times New Roman" panose="02020603050405020304" pitchFamily="18" charset="0"/>
                          <a:cs typeface="Times New Roman" panose="02020603050405020304" pitchFamily="18" charset="0"/>
                        </a:rPr>
                        <a:t>Tied to a specific object/instance of the class; not shared among objects of the same class.</a:t>
                      </a:r>
                    </a:p>
                  </a:txBody>
                  <a:tcPr marL="89122" marR="89122"/>
                </a:tc>
                <a:tc>
                  <a:txBody>
                    <a:bodyPr/>
                    <a:lstStyle/>
                    <a:p>
                      <a:r>
                        <a:rPr lang="en-US" sz="1600" dirty="0">
                          <a:latin typeface="Times New Roman" panose="02020603050405020304" pitchFamily="18" charset="0"/>
                          <a:cs typeface="Times New Roman" panose="02020603050405020304" pitchFamily="18" charset="0"/>
                        </a:rPr>
                        <a:t>Shared by all objects of the class. Don’t belong to a particular object. Belong to a class.</a:t>
                      </a:r>
                    </a:p>
                  </a:txBody>
                  <a:tcPr marL="89122" marR="89122"/>
                </a:tc>
                <a:extLst>
                  <a:ext uri="{0D108BD9-81ED-4DB2-BD59-A6C34878D82A}">
                    <a16:rowId xmlns:a16="http://schemas.microsoft.com/office/drawing/2014/main" val="2472382920"/>
                  </a:ext>
                </a:extLst>
              </a:tr>
              <a:tr h="370840">
                <a:tc>
                  <a:txBody>
                    <a:bodyPr/>
                    <a:lstStyle/>
                    <a:p>
                      <a:r>
                        <a:rPr lang="en-US" sz="1600" dirty="0">
                          <a:latin typeface="Times New Roman" panose="02020603050405020304" pitchFamily="18" charset="0"/>
                          <a:cs typeface="Times New Roman" panose="02020603050405020304" pitchFamily="18" charset="0"/>
                        </a:rPr>
                        <a:t>An</a:t>
                      </a:r>
                      <a:r>
                        <a:rPr lang="en-US" sz="1600" baseline="0" dirty="0">
                          <a:latin typeface="Times New Roman" panose="02020603050405020304" pitchFamily="18" charset="0"/>
                          <a:cs typeface="Times New Roman" panose="02020603050405020304" pitchFamily="18" charset="0"/>
                        </a:rPr>
                        <a:t> instance </a:t>
                      </a:r>
                      <a:r>
                        <a:rPr lang="en-US" sz="1600" dirty="0">
                          <a:latin typeface="Times New Roman" panose="02020603050405020304" pitchFamily="18" charset="0"/>
                          <a:cs typeface="Times New Roman" panose="02020603050405020304" pitchFamily="18" charset="0"/>
                        </a:rPr>
                        <a:t>method can access both instance</a:t>
                      </a:r>
                      <a:r>
                        <a:rPr lang="en-US" sz="1600" baseline="0" dirty="0">
                          <a:latin typeface="Times New Roman" panose="02020603050405020304" pitchFamily="18" charset="0"/>
                          <a:cs typeface="Times New Roman" panose="02020603050405020304" pitchFamily="18" charset="0"/>
                        </a:rPr>
                        <a:t> and static </a:t>
                      </a:r>
                      <a:r>
                        <a:rPr lang="en-US" sz="1600" dirty="0">
                          <a:latin typeface="Times New Roman" panose="02020603050405020304" pitchFamily="18" charset="0"/>
                          <a:cs typeface="Times New Roman" panose="02020603050405020304" pitchFamily="18" charset="0"/>
                        </a:rPr>
                        <a:t>members.</a:t>
                      </a:r>
                    </a:p>
                  </a:txBody>
                  <a:tcPr marL="89122" marR="8912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A static method can access only static members.</a:t>
                      </a:r>
                    </a:p>
                  </a:txBody>
                  <a:tcPr marL="89122" marR="89122"/>
                </a:tc>
                <a:extLst>
                  <a:ext uri="{0D108BD9-81ED-4DB2-BD59-A6C34878D82A}">
                    <a16:rowId xmlns:a16="http://schemas.microsoft.com/office/drawing/2014/main" val="27660012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Can be called only</a:t>
                      </a:r>
                      <a:r>
                        <a:rPr lang="en-US" sz="1600" baseline="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with an object of the class</a:t>
                      </a:r>
                    </a:p>
                    <a:p>
                      <a:pPr algn="ctr"/>
                      <a:endParaRPr lang="en-US" sz="1600" dirty="0">
                        <a:latin typeface="Times New Roman" panose="02020603050405020304" pitchFamily="18" charset="0"/>
                        <a:cs typeface="Times New Roman" panose="02020603050405020304" pitchFamily="18" charset="0"/>
                      </a:endParaRPr>
                    </a:p>
                    <a:p>
                      <a:pPr algn="ctr"/>
                      <a:r>
                        <a:rPr lang="en-US" sz="1600" dirty="0" err="1">
                          <a:latin typeface="Times New Roman" panose="02020603050405020304" pitchFamily="18" charset="0"/>
                          <a:cs typeface="Times New Roman" panose="02020603050405020304" pitchFamily="18" charset="0"/>
                        </a:rPr>
                        <a:t>circle.radius</a:t>
                      </a:r>
                      <a:endParaRPr lang="en-US" sz="1600" dirty="0">
                        <a:solidFill>
                          <a:schemeClr val="accent5"/>
                        </a:solidFill>
                        <a:latin typeface="Times New Roman" panose="02020603050405020304" pitchFamily="18" charset="0"/>
                        <a:cs typeface="Times New Roman" panose="02020603050405020304" pitchFamily="18" charset="0"/>
                      </a:endParaRPr>
                    </a:p>
                  </a:txBody>
                  <a:tcPr marL="89122" marR="89122"/>
                </a:tc>
                <a:tc>
                  <a:txBody>
                    <a:bodyPr/>
                    <a:lstStyle/>
                    <a:p>
                      <a:r>
                        <a:rPr lang="en-US" sz="1600" dirty="0">
                          <a:latin typeface="Times New Roman" panose="02020603050405020304" pitchFamily="18" charset="0"/>
                          <a:cs typeface="Times New Roman" panose="02020603050405020304" pitchFamily="18" charset="0"/>
                        </a:rPr>
                        <a:t>Can be called with an </a:t>
                      </a:r>
                      <a:r>
                        <a:rPr lang="en-US" sz="1600" dirty="0">
                          <a:solidFill>
                            <a:srgbClr val="0070C0"/>
                          </a:solidFill>
                          <a:latin typeface="Times New Roman" panose="02020603050405020304" pitchFamily="18" charset="0"/>
                          <a:cs typeface="Times New Roman" panose="02020603050405020304" pitchFamily="18" charset="0"/>
                        </a:rPr>
                        <a:t>object of the class </a:t>
                      </a:r>
                      <a:r>
                        <a:rPr lang="en-US" sz="1600" dirty="0">
                          <a:latin typeface="Times New Roman" panose="02020603050405020304" pitchFamily="18" charset="0"/>
                          <a:cs typeface="Times New Roman" panose="02020603050405020304" pitchFamily="18" charset="0"/>
                        </a:rPr>
                        <a:t>or </a:t>
                      </a:r>
                      <a:r>
                        <a:rPr lang="en-US" sz="1600" dirty="0">
                          <a:solidFill>
                            <a:srgbClr val="FF0000"/>
                          </a:solidFill>
                          <a:latin typeface="Times New Roman" panose="02020603050405020304" pitchFamily="18" charset="0"/>
                          <a:cs typeface="Times New Roman" panose="02020603050405020304" pitchFamily="18" charset="0"/>
                        </a:rPr>
                        <a:t>using the </a:t>
                      </a:r>
                      <a:r>
                        <a:rPr lang="en-US" sz="1600" dirty="0" err="1">
                          <a:solidFill>
                            <a:srgbClr val="FF0000"/>
                          </a:solidFill>
                          <a:latin typeface="Times New Roman" panose="02020603050405020304" pitchFamily="18" charset="0"/>
                          <a:cs typeface="Times New Roman" panose="02020603050405020304" pitchFamily="18" charset="0"/>
                        </a:rPr>
                        <a:t>ClassName</a:t>
                      </a:r>
                      <a:r>
                        <a:rPr lang="en-US" sz="1600" dirty="0">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latin typeface="Times New Roman" panose="02020603050405020304" pitchFamily="18" charset="0"/>
                          <a:cs typeface="Times New Roman" panose="02020603050405020304" pitchFamily="18" charset="0"/>
                        </a:rPr>
                        <a:t>circle.noOfCircles</a:t>
                      </a:r>
                      <a:r>
                        <a:rPr lang="en-US" sz="1600" dirty="0">
                          <a:latin typeface="Times New Roman" panose="02020603050405020304" pitchFamily="18" charset="0"/>
                          <a:cs typeface="Times New Roman" panose="02020603050405020304" pitchFamily="18" charset="0"/>
                        </a:rPr>
                        <a:t> or </a:t>
                      </a:r>
                      <a:r>
                        <a:rPr lang="en-US" sz="1600" dirty="0" err="1">
                          <a:latin typeface="Times New Roman" panose="02020603050405020304" pitchFamily="18" charset="0"/>
                          <a:cs typeface="Times New Roman" panose="02020603050405020304" pitchFamily="18" charset="0"/>
                        </a:rPr>
                        <a:t>SimpleCircle.noOfCircles</a:t>
                      </a:r>
                      <a:endParaRPr lang="en-US" sz="1600" dirty="0">
                        <a:latin typeface="Times New Roman" panose="02020603050405020304" pitchFamily="18" charset="0"/>
                        <a:cs typeface="Times New Roman" panose="02020603050405020304" pitchFamily="18" charset="0"/>
                      </a:endParaRPr>
                    </a:p>
                  </a:txBody>
                  <a:tcPr marL="89122" marR="89122"/>
                </a:tc>
                <a:extLst>
                  <a:ext uri="{0D108BD9-81ED-4DB2-BD59-A6C34878D82A}">
                    <a16:rowId xmlns:a16="http://schemas.microsoft.com/office/drawing/2014/main" val="3172556796"/>
                  </a:ext>
                </a:extLst>
              </a:tr>
              <a:tr h="370840">
                <a:tc>
                  <a:txBody>
                    <a:bodyPr/>
                    <a:lstStyle/>
                    <a:p>
                      <a:pPr algn="l"/>
                      <a:r>
                        <a:rPr lang="en-US" sz="1600" kern="1200" dirty="0">
                          <a:latin typeface="Times New Roman" panose="02020603050405020304" pitchFamily="18" charset="0"/>
                          <a:cs typeface="Times New Roman" panose="02020603050405020304" pitchFamily="18" charset="0"/>
                        </a:rPr>
                        <a:t>Can be accessed through an object inside static method.</a:t>
                      </a:r>
                      <a:endParaRPr lang="en-US" sz="1600" kern="1200" dirty="0">
                        <a:solidFill>
                          <a:schemeClr val="dk1"/>
                        </a:solidFill>
                        <a:latin typeface="Times New Roman" panose="02020603050405020304" pitchFamily="18" charset="0"/>
                        <a:ea typeface="+mn-ea"/>
                        <a:cs typeface="Times New Roman" panose="02020603050405020304" pitchFamily="18" charset="0"/>
                      </a:endParaRPr>
                    </a:p>
                  </a:txBody>
                  <a:tcPr marL="89122" marR="8912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Times New Roman" panose="02020603050405020304" pitchFamily="18" charset="0"/>
                          <a:cs typeface="Times New Roman" panose="02020603050405020304" pitchFamily="18" charset="0"/>
                        </a:rPr>
                        <a:t>The </a:t>
                      </a:r>
                      <a:r>
                        <a:rPr lang="en-US" sz="1600" i="1" dirty="0">
                          <a:solidFill>
                            <a:srgbClr val="FF0000"/>
                          </a:solidFill>
                          <a:latin typeface="Times New Roman" panose="02020603050405020304" pitchFamily="18" charset="0"/>
                          <a:cs typeface="Times New Roman" panose="02020603050405020304" pitchFamily="18" charset="0"/>
                        </a:rPr>
                        <a:t>this</a:t>
                      </a:r>
                      <a:r>
                        <a:rPr lang="en-US" sz="1600" dirty="0">
                          <a:latin typeface="Times New Roman" panose="02020603050405020304" pitchFamily="18" charset="0"/>
                          <a:cs typeface="Times New Roman" panose="02020603050405020304" pitchFamily="18" charset="0"/>
                        </a:rPr>
                        <a:t> reference cannot be used in a static method</a:t>
                      </a:r>
                    </a:p>
                  </a:txBody>
                  <a:tcPr marL="89122" marR="89122"/>
                </a:tc>
                <a:extLst>
                  <a:ext uri="{0D108BD9-81ED-4DB2-BD59-A6C34878D82A}">
                    <a16:rowId xmlns:a16="http://schemas.microsoft.com/office/drawing/2014/main" val="4231082432"/>
                  </a:ext>
                </a:extLst>
              </a:tr>
            </a:tbl>
          </a:graphicData>
        </a:graphic>
      </p:graphicFrame>
      <p:sp>
        <p:nvSpPr>
          <p:cNvPr id="3" name="Title 2"/>
          <p:cNvSpPr>
            <a:spLocks noGrp="1"/>
          </p:cNvSpPr>
          <p:nvPr>
            <p:ph type="ctrTitle"/>
          </p:nvPr>
        </p:nvSpPr>
        <p:spPr/>
        <p:txBody>
          <a:bodyPr/>
          <a:lstStyle/>
          <a:p>
            <a:r>
              <a:rPr lang="en-US" dirty="0"/>
              <a:t>Instance and Static Members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34</a:t>
            </a:fld>
            <a:endParaRPr lang="en-US"/>
          </a:p>
        </p:txBody>
      </p:sp>
      <p:sp>
        <p:nvSpPr>
          <p:cNvPr id="6" name="Rectangle 5"/>
          <p:cNvSpPr/>
          <p:nvPr/>
        </p:nvSpPr>
        <p:spPr>
          <a:xfrm>
            <a:off x="210508" y="5938018"/>
            <a:ext cx="8647782" cy="369332"/>
          </a:xfrm>
          <a:prstGeom prst="rect">
            <a:avLst/>
          </a:prstGeom>
        </p:spPr>
        <p:txBody>
          <a:bodyPr wrap="square">
            <a:spAutoFit/>
          </a:bodyPr>
          <a:lstStyle/>
          <a:p>
            <a:pPr algn="ctr"/>
            <a:r>
              <a:rPr lang="en-US" b="1" dirty="0">
                <a:solidFill>
                  <a:srgbClr val="C00000"/>
                </a:solidFill>
                <a:latin typeface="Garamond" panose="02020404030301010803" pitchFamily="18" charset="0"/>
              </a:rPr>
              <a:t>How do you decide whether a variable or a method should be instance or static? </a:t>
            </a:r>
          </a:p>
        </p:txBody>
      </p:sp>
      <p:sp>
        <p:nvSpPr>
          <p:cNvPr id="7" name="Rectangle 6"/>
          <p:cNvSpPr/>
          <p:nvPr/>
        </p:nvSpPr>
        <p:spPr>
          <a:xfrm>
            <a:off x="314469" y="5535953"/>
            <a:ext cx="8515062" cy="369332"/>
          </a:xfrm>
          <a:prstGeom prst="rect">
            <a:avLst/>
          </a:prstGeom>
        </p:spPr>
        <p:txBody>
          <a:bodyPr wrap="square">
            <a:spAutoFit/>
          </a:bodyPr>
          <a:lstStyle/>
          <a:p>
            <a:pPr algn="ctr"/>
            <a:r>
              <a:rPr lang="en-US" b="1" dirty="0">
                <a:latin typeface="Garamond" panose="02020404030301010803" pitchFamily="18" charset="0"/>
              </a:rPr>
              <a:t>You can access both static and instance members in the constructor.</a:t>
            </a:r>
          </a:p>
        </p:txBody>
      </p:sp>
    </p:spTree>
    <p:extLst>
      <p:ext uri="{BB962C8B-B14F-4D97-AF65-F5344CB8AC3E}">
        <p14:creationId xmlns:p14="http://schemas.microsoft.com/office/powerpoint/2010/main" val="2422614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Which is a correct design?</a:t>
            </a:r>
          </a:p>
          <a:p>
            <a:endParaRPr lang="en-US" dirty="0"/>
          </a:p>
          <a:p>
            <a:endParaRPr lang="en-US" dirty="0"/>
          </a:p>
          <a:p>
            <a:endParaRPr lang="en-US" dirty="0"/>
          </a:p>
          <a:p>
            <a:endParaRPr lang="en-US" dirty="0"/>
          </a:p>
          <a:p>
            <a:r>
              <a:rPr lang="en-US" dirty="0"/>
              <a:t>9.7.1: Given the class F, which statements are correct</a:t>
            </a:r>
          </a:p>
        </p:txBody>
      </p:sp>
      <p:sp>
        <p:nvSpPr>
          <p:cNvPr id="3" name="Title 2"/>
          <p:cNvSpPr>
            <a:spLocks noGrp="1"/>
          </p:cNvSpPr>
          <p:nvPr>
            <p:ph type="ctrTitle"/>
          </p:nvPr>
        </p:nvSpPr>
        <p:spPr/>
        <p:txBody>
          <a:bodyPr/>
          <a:lstStyle/>
          <a:p>
            <a:r>
              <a:rPr lang="en-US" dirty="0"/>
              <a:t>Popup-Question(7)</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35</a:t>
            </a:fld>
            <a:endParaRPr lang="en-US"/>
          </a:p>
        </p:txBody>
      </p:sp>
      <p:pic>
        <p:nvPicPr>
          <p:cNvPr id="5" name="Picture 4"/>
          <p:cNvPicPr>
            <a:picLocks noChangeAspect="1"/>
          </p:cNvPicPr>
          <p:nvPr/>
        </p:nvPicPr>
        <p:blipFill>
          <a:blip r:embed="rId2"/>
          <a:stretch>
            <a:fillRect/>
          </a:stretch>
        </p:blipFill>
        <p:spPr>
          <a:xfrm>
            <a:off x="934278" y="1479846"/>
            <a:ext cx="7533860" cy="1750606"/>
          </a:xfrm>
          <a:prstGeom prst="rect">
            <a:avLst/>
          </a:prstGeom>
        </p:spPr>
      </p:pic>
      <p:pic>
        <p:nvPicPr>
          <p:cNvPr id="6" name="Picture 5"/>
          <p:cNvPicPr>
            <a:picLocks noChangeAspect="1"/>
          </p:cNvPicPr>
          <p:nvPr/>
        </p:nvPicPr>
        <p:blipFill>
          <a:blip r:embed="rId3"/>
          <a:stretch>
            <a:fillRect/>
          </a:stretch>
        </p:blipFill>
        <p:spPr>
          <a:xfrm>
            <a:off x="742421" y="4047392"/>
            <a:ext cx="3311657" cy="2308514"/>
          </a:xfrm>
          <a:prstGeom prst="rect">
            <a:avLst/>
          </a:prstGeom>
        </p:spPr>
      </p:pic>
      <p:sp>
        <p:nvSpPr>
          <p:cNvPr id="7" name="Rectangle 6"/>
          <p:cNvSpPr/>
          <p:nvPr/>
        </p:nvSpPr>
        <p:spPr>
          <a:xfrm>
            <a:off x="4800462" y="3768755"/>
            <a:ext cx="2594114" cy="2585323"/>
          </a:xfrm>
          <a:prstGeom prst="rect">
            <a:avLst/>
          </a:prstGeom>
        </p:spPr>
        <p:txBody>
          <a:bodyPr wrap="square">
            <a:spAutoFit/>
          </a:bodyPr>
          <a:lstStyle/>
          <a:p>
            <a:r>
              <a:rPr lang="en-US" dirty="0">
                <a:latin typeface="Cambria Math" panose="02040503050406030204" pitchFamily="18" charset="0"/>
                <a:ea typeface="Cambria Math" panose="02040503050406030204" pitchFamily="18" charset="0"/>
              </a:rPr>
              <a:t>F  </a:t>
            </a:r>
            <a:r>
              <a:rPr lang="en-US" dirty="0" err="1">
                <a:latin typeface="Cambria Math" panose="02040503050406030204" pitchFamily="18" charset="0"/>
                <a:ea typeface="Cambria Math" panose="02040503050406030204" pitchFamily="18" charset="0"/>
              </a:rPr>
              <a:t>f</a:t>
            </a:r>
            <a:r>
              <a:rPr lang="en-US" dirty="0">
                <a:latin typeface="Cambria Math" panose="02040503050406030204" pitchFamily="18" charset="0"/>
                <a:ea typeface="Cambria Math" panose="02040503050406030204" pitchFamily="18" charset="0"/>
              </a:rPr>
              <a:t> = new F();</a:t>
            </a:r>
          </a:p>
          <a:p>
            <a:r>
              <a:rPr lang="en-US" dirty="0">
                <a:latin typeface="Cambria Math" panose="02040503050406030204" pitchFamily="18" charset="0"/>
                <a:ea typeface="Cambria Math" panose="02040503050406030204" pitchFamily="18" charset="0"/>
              </a:rPr>
              <a:t>System.out.println(</a:t>
            </a:r>
            <a:r>
              <a:rPr lang="en-US" dirty="0" err="1">
                <a:latin typeface="Cambria Math" panose="02040503050406030204" pitchFamily="18" charset="0"/>
                <a:ea typeface="Cambria Math" panose="02040503050406030204" pitchFamily="18" charset="0"/>
              </a:rPr>
              <a:t>f.i</a:t>
            </a:r>
            <a:r>
              <a:rPr lang="en-US" dirty="0">
                <a:latin typeface="Cambria Math" panose="02040503050406030204" pitchFamily="18" charset="0"/>
                <a:ea typeface="Cambria Math" panose="02040503050406030204" pitchFamily="18" charset="0"/>
              </a:rPr>
              <a:t>);</a:t>
            </a:r>
          </a:p>
          <a:p>
            <a:r>
              <a:rPr lang="en-US" dirty="0">
                <a:latin typeface="Cambria Math" panose="02040503050406030204" pitchFamily="18" charset="0"/>
                <a:ea typeface="Cambria Math" panose="02040503050406030204" pitchFamily="18" charset="0"/>
              </a:rPr>
              <a:t>System.out.println(</a:t>
            </a:r>
            <a:r>
              <a:rPr lang="en-US" dirty="0" err="1">
                <a:latin typeface="Cambria Math" panose="02040503050406030204" pitchFamily="18" charset="0"/>
                <a:ea typeface="Cambria Math" panose="02040503050406030204" pitchFamily="18" charset="0"/>
              </a:rPr>
              <a:t>f.s</a:t>
            </a:r>
            <a:r>
              <a:rPr lang="en-US" dirty="0">
                <a:latin typeface="Cambria Math" panose="02040503050406030204" pitchFamily="18" charset="0"/>
                <a:ea typeface="Cambria Math" panose="02040503050406030204" pitchFamily="18" charset="0"/>
              </a:rPr>
              <a:t>);</a:t>
            </a:r>
          </a:p>
          <a:p>
            <a:r>
              <a:rPr lang="en-US" dirty="0" err="1">
                <a:latin typeface="Cambria Math" panose="02040503050406030204" pitchFamily="18" charset="0"/>
                <a:ea typeface="Cambria Math" panose="02040503050406030204" pitchFamily="18" charset="0"/>
              </a:rPr>
              <a:t>f.imethod</a:t>
            </a:r>
            <a:r>
              <a:rPr lang="en-US" dirty="0">
                <a:latin typeface="Cambria Math" panose="02040503050406030204" pitchFamily="18" charset="0"/>
                <a:ea typeface="Cambria Math" panose="02040503050406030204" pitchFamily="18" charset="0"/>
              </a:rPr>
              <a:t>();</a:t>
            </a:r>
          </a:p>
          <a:p>
            <a:r>
              <a:rPr lang="en-US" dirty="0" err="1">
                <a:latin typeface="Cambria Math" panose="02040503050406030204" pitchFamily="18" charset="0"/>
                <a:ea typeface="Cambria Math" panose="02040503050406030204" pitchFamily="18" charset="0"/>
              </a:rPr>
              <a:t>f.smethod</a:t>
            </a:r>
            <a:r>
              <a:rPr lang="en-US" dirty="0">
                <a:latin typeface="Cambria Math" panose="02040503050406030204" pitchFamily="18" charset="0"/>
                <a:ea typeface="Cambria Math" panose="02040503050406030204" pitchFamily="18" charset="0"/>
              </a:rPr>
              <a:t>();</a:t>
            </a:r>
          </a:p>
          <a:p>
            <a:r>
              <a:rPr lang="en-US" dirty="0">
                <a:latin typeface="Cambria Math" panose="02040503050406030204" pitchFamily="18" charset="0"/>
                <a:ea typeface="Cambria Math" panose="02040503050406030204" pitchFamily="18" charset="0"/>
              </a:rPr>
              <a:t>System.out.println(</a:t>
            </a:r>
            <a:r>
              <a:rPr lang="en-US" dirty="0" err="1">
                <a:latin typeface="Cambria Math" panose="02040503050406030204" pitchFamily="18" charset="0"/>
                <a:ea typeface="Cambria Math" panose="02040503050406030204" pitchFamily="18" charset="0"/>
              </a:rPr>
              <a:t>F.i</a:t>
            </a:r>
            <a:r>
              <a:rPr lang="en-US" dirty="0">
                <a:latin typeface="Cambria Math" panose="02040503050406030204" pitchFamily="18" charset="0"/>
                <a:ea typeface="Cambria Math" panose="02040503050406030204" pitchFamily="18" charset="0"/>
              </a:rPr>
              <a:t>);</a:t>
            </a:r>
          </a:p>
          <a:p>
            <a:r>
              <a:rPr lang="en-US" dirty="0">
                <a:latin typeface="Cambria Math" panose="02040503050406030204" pitchFamily="18" charset="0"/>
                <a:ea typeface="Cambria Math" panose="02040503050406030204" pitchFamily="18" charset="0"/>
              </a:rPr>
              <a:t>System.out.println(F.s);</a:t>
            </a:r>
          </a:p>
          <a:p>
            <a:r>
              <a:rPr lang="en-US" dirty="0" err="1">
                <a:latin typeface="Cambria Math" panose="02040503050406030204" pitchFamily="18" charset="0"/>
                <a:ea typeface="Cambria Math" panose="02040503050406030204" pitchFamily="18" charset="0"/>
              </a:rPr>
              <a:t>F.imethod</a:t>
            </a:r>
            <a:r>
              <a:rPr lang="en-US" dirty="0">
                <a:latin typeface="Cambria Math" panose="02040503050406030204" pitchFamily="18" charset="0"/>
                <a:ea typeface="Cambria Math" panose="02040503050406030204" pitchFamily="18" charset="0"/>
              </a:rPr>
              <a:t>();</a:t>
            </a:r>
          </a:p>
          <a:p>
            <a:r>
              <a:rPr lang="en-US" dirty="0" err="1">
                <a:latin typeface="Cambria Math" panose="02040503050406030204" pitchFamily="18" charset="0"/>
                <a:ea typeface="Cambria Math" panose="02040503050406030204" pitchFamily="18" charset="0"/>
              </a:rPr>
              <a:t>F.smethod</a:t>
            </a:r>
            <a:r>
              <a:rPr lang="en-US" dirty="0">
                <a:latin typeface="Cambria Math" panose="02040503050406030204" pitchFamily="18" charset="0"/>
                <a:ea typeface="Cambria Math" panose="02040503050406030204" pitchFamily="18" charset="0"/>
              </a:rPr>
              <a:t>();</a:t>
            </a:r>
          </a:p>
        </p:txBody>
      </p:sp>
      <p:sp>
        <p:nvSpPr>
          <p:cNvPr id="8" name="Rectangle 7"/>
          <p:cNvSpPr/>
          <p:nvPr/>
        </p:nvSpPr>
        <p:spPr>
          <a:xfrm>
            <a:off x="4417131" y="3768755"/>
            <a:ext cx="568154" cy="2585323"/>
          </a:xfrm>
          <a:prstGeom prst="rect">
            <a:avLst/>
          </a:prstGeom>
        </p:spPr>
        <p:txBody>
          <a:bodyPr wrap="square">
            <a:spAutoFit/>
          </a:bodyPr>
          <a:lstStyle/>
          <a:p>
            <a:r>
              <a:rPr lang="en-US" dirty="0">
                <a:solidFill>
                  <a:schemeClr val="accent5"/>
                </a:solidFill>
                <a:latin typeface="Cambria Math" panose="02040503050406030204" pitchFamily="18" charset="0"/>
                <a:ea typeface="Cambria Math" panose="02040503050406030204" pitchFamily="18" charset="0"/>
              </a:rPr>
              <a:t>1</a:t>
            </a:r>
          </a:p>
          <a:p>
            <a:r>
              <a:rPr lang="en-US" dirty="0">
                <a:solidFill>
                  <a:schemeClr val="accent5"/>
                </a:solidFill>
                <a:latin typeface="Cambria Math" panose="02040503050406030204" pitchFamily="18" charset="0"/>
                <a:ea typeface="Cambria Math" panose="02040503050406030204" pitchFamily="18" charset="0"/>
              </a:rPr>
              <a:t>2</a:t>
            </a:r>
          </a:p>
          <a:p>
            <a:r>
              <a:rPr lang="en-US" dirty="0">
                <a:solidFill>
                  <a:schemeClr val="accent5"/>
                </a:solidFill>
                <a:latin typeface="Cambria Math" panose="02040503050406030204" pitchFamily="18" charset="0"/>
                <a:ea typeface="Cambria Math" panose="02040503050406030204" pitchFamily="18" charset="0"/>
              </a:rPr>
              <a:t>3</a:t>
            </a:r>
          </a:p>
          <a:p>
            <a:r>
              <a:rPr lang="en-US" dirty="0">
                <a:solidFill>
                  <a:schemeClr val="accent5"/>
                </a:solidFill>
                <a:latin typeface="Cambria Math" panose="02040503050406030204" pitchFamily="18" charset="0"/>
                <a:ea typeface="Cambria Math" panose="02040503050406030204" pitchFamily="18" charset="0"/>
              </a:rPr>
              <a:t>4</a:t>
            </a:r>
          </a:p>
          <a:p>
            <a:r>
              <a:rPr lang="en-US" dirty="0">
                <a:solidFill>
                  <a:schemeClr val="accent5"/>
                </a:solidFill>
                <a:latin typeface="Cambria Math" panose="02040503050406030204" pitchFamily="18" charset="0"/>
                <a:ea typeface="Cambria Math" panose="02040503050406030204" pitchFamily="18" charset="0"/>
              </a:rPr>
              <a:t>5</a:t>
            </a:r>
          </a:p>
          <a:p>
            <a:r>
              <a:rPr lang="en-US" dirty="0">
                <a:solidFill>
                  <a:schemeClr val="accent5"/>
                </a:solidFill>
                <a:latin typeface="Cambria Math" panose="02040503050406030204" pitchFamily="18" charset="0"/>
                <a:ea typeface="Cambria Math" panose="02040503050406030204" pitchFamily="18" charset="0"/>
              </a:rPr>
              <a:t>6</a:t>
            </a:r>
          </a:p>
          <a:p>
            <a:r>
              <a:rPr lang="en-US" dirty="0">
                <a:solidFill>
                  <a:schemeClr val="accent5"/>
                </a:solidFill>
                <a:latin typeface="Cambria Math" panose="02040503050406030204" pitchFamily="18" charset="0"/>
                <a:ea typeface="Cambria Math" panose="02040503050406030204" pitchFamily="18" charset="0"/>
              </a:rPr>
              <a:t>7</a:t>
            </a:r>
          </a:p>
          <a:p>
            <a:r>
              <a:rPr lang="en-US" dirty="0">
                <a:solidFill>
                  <a:schemeClr val="accent5"/>
                </a:solidFill>
                <a:latin typeface="Cambria Math" panose="02040503050406030204" pitchFamily="18" charset="0"/>
                <a:ea typeface="Cambria Math" panose="02040503050406030204" pitchFamily="18" charset="0"/>
              </a:rPr>
              <a:t>8</a:t>
            </a:r>
          </a:p>
          <a:p>
            <a:r>
              <a:rPr lang="en-US" dirty="0">
                <a:solidFill>
                  <a:schemeClr val="accent5"/>
                </a:solidFill>
                <a:latin typeface="Cambria Math" panose="02040503050406030204" pitchFamily="18" charset="0"/>
                <a:ea typeface="Cambria Math" panose="02040503050406030204" pitchFamily="18" charset="0"/>
              </a:rPr>
              <a:t>9</a:t>
            </a:r>
          </a:p>
        </p:txBody>
      </p:sp>
      <p:sp>
        <p:nvSpPr>
          <p:cNvPr id="9" name="Rectangle 8"/>
          <p:cNvSpPr/>
          <p:nvPr/>
        </p:nvSpPr>
        <p:spPr>
          <a:xfrm>
            <a:off x="7514977" y="3768754"/>
            <a:ext cx="953161" cy="2585323"/>
          </a:xfrm>
          <a:prstGeom prst="rect">
            <a:avLst/>
          </a:prstGeom>
        </p:spPr>
        <p:txBody>
          <a:bodyPr wrap="square">
            <a:spAutoFit/>
          </a:bodyPr>
          <a:lstStyle/>
          <a:p>
            <a:pPr marL="285750" indent="-285750">
              <a:buFont typeface="Arial" panose="020B0604020202020204" pitchFamily="34" charset="0"/>
              <a:buChar char="•"/>
            </a:pPr>
            <a:r>
              <a:rPr lang="en-US" b="1" dirty="0">
                <a:solidFill>
                  <a:srgbClr val="45B451"/>
                </a:solidFill>
                <a:latin typeface="Cambria Math" panose="02040503050406030204" pitchFamily="18" charset="0"/>
                <a:ea typeface="Cambria Math" panose="02040503050406030204" pitchFamily="18" charset="0"/>
                <a:sym typeface="Symbol" panose="05050102010706020507" pitchFamily="18" charset="2"/>
              </a:rPr>
              <a:t></a:t>
            </a:r>
          </a:p>
          <a:p>
            <a:pPr marL="285750" indent="-285750">
              <a:buFont typeface="Arial" panose="020B0604020202020204" pitchFamily="34" charset="0"/>
              <a:buChar char="•"/>
            </a:pPr>
            <a:r>
              <a:rPr lang="en-US" b="1" dirty="0">
                <a:solidFill>
                  <a:srgbClr val="45B451"/>
                </a:solidFill>
                <a:latin typeface="Cambria Math" panose="02040503050406030204" pitchFamily="18" charset="0"/>
                <a:ea typeface="Cambria Math" panose="02040503050406030204" pitchFamily="18" charset="0"/>
                <a:sym typeface="Symbol" panose="05050102010706020507" pitchFamily="18" charset="2"/>
              </a:rPr>
              <a:t></a:t>
            </a:r>
          </a:p>
          <a:p>
            <a:pPr marL="285750" indent="-285750">
              <a:buFont typeface="Arial" panose="020B0604020202020204" pitchFamily="34" charset="0"/>
              <a:buChar char="•"/>
            </a:pPr>
            <a:r>
              <a:rPr lang="en-US" b="1" dirty="0">
                <a:solidFill>
                  <a:srgbClr val="45B451"/>
                </a:solidFill>
                <a:latin typeface="Cambria Math" panose="02040503050406030204" pitchFamily="18" charset="0"/>
                <a:ea typeface="Cambria Math" panose="02040503050406030204" pitchFamily="18" charset="0"/>
                <a:sym typeface="Symbol" panose="05050102010706020507" pitchFamily="18" charset="2"/>
              </a:rPr>
              <a:t></a:t>
            </a:r>
          </a:p>
          <a:p>
            <a:pPr marL="285750" indent="-285750">
              <a:buFont typeface="Arial" panose="020B0604020202020204" pitchFamily="34" charset="0"/>
              <a:buChar char="•"/>
            </a:pPr>
            <a:r>
              <a:rPr lang="en-US" b="1" dirty="0">
                <a:solidFill>
                  <a:srgbClr val="45B451"/>
                </a:solidFill>
                <a:latin typeface="Cambria Math" panose="02040503050406030204" pitchFamily="18" charset="0"/>
                <a:ea typeface="Cambria Math" panose="02040503050406030204" pitchFamily="18" charset="0"/>
                <a:sym typeface="Symbol" panose="05050102010706020507" pitchFamily="18" charset="2"/>
              </a:rPr>
              <a:t></a:t>
            </a:r>
          </a:p>
          <a:p>
            <a:pPr marL="285750" indent="-285750">
              <a:buFont typeface="Arial" panose="020B0604020202020204" pitchFamily="34" charset="0"/>
              <a:buChar char="•"/>
            </a:pPr>
            <a:r>
              <a:rPr lang="en-US" b="1" dirty="0">
                <a:solidFill>
                  <a:srgbClr val="45B451"/>
                </a:solidFill>
                <a:latin typeface="Cambria Math" panose="02040503050406030204" pitchFamily="18" charset="0"/>
                <a:ea typeface="Cambria Math" panose="02040503050406030204" pitchFamily="18" charset="0"/>
                <a:sym typeface="Symbol" panose="05050102010706020507" pitchFamily="18" charset="2"/>
              </a:rPr>
              <a:t></a:t>
            </a:r>
          </a:p>
          <a:p>
            <a:pPr marL="285750" indent="-285750">
              <a:buFont typeface="Arial" panose="020B0604020202020204" pitchFamily="34" charset="0"/>
              <a:buChar char="•"/>
            </a:pPr>
            <a:r>
              <a:rPr lang="en-US" b="1" dirty="0">
                <a:solidFill>
                  <a:srgbClr val="FF0000"/>
                </a:solidFill>
                <a:latin typeface="Cambria Math" panose="02040503050406030204" pitchFamily="18" charset="0"/>
                <a:ea typeface="Cambria Math" panose="02040503050406030204" pitchFamily="18" charset="0"/>
                <a:sym typeface="Symbol" panose="05050102010706020507" pitchFamily="18" charset="2"/>
              </a:rPr>
              <a:t></a:t>
            </a:r>
          </a:p>
          <a:p>
            <a:pPr marL="285750" indent="-285750">
              <a:buFont typeface="Arial" panose="020B0604020202020204" pitchFamily="34" charset="0"/>
              <a:buChar char="•"/>
            </a:pPr>
            <a:r>
              <a:rPr lang="en-US" b="1" dirty="0">
                <a:solidFill>
                  <a:srgbClr val="45B451"/>
                </a:solidFill>
                <a:latin typeface="Cambria Math" panose="02040503050406030204" pitchFamily="18" charset="0"/>
                <a:ea typeface="Cambria Math" panose="02040503050406030204" pitchFamily="18" charset="0"/>
                <a:sym typeface="Symbol" panose="05050102010706020507" pitchFamily="18" charset="2"/>
              </a:rPr>
              <a:t></a:t>
            </a:r>
          </a:p>
          <a:p>
            <a:pPr marL="285750" indent="-285750">
              <a:buFont typeface="Arial" panose="020B0604020202020204" pitchFamily="34" charset="0"/>
              <a:buChar char="•"/>
            </a:pPr>
            <a:r>
              <a:rPr lang="en-US" dirty="0">
                <a:solidFill>
                  <a:srgbClr val="FF0000"/>
                </a:solidFill>
                <a:latin typeface="Cambria Math" panose="02040503050406030204" pitchFamily="18" charset="0"/>
                <a:ea typeface="Cambria Math" panose="02040503050406030204" pitchFamily="18" charset="0"/>
                <a:sym typeface="Symbol" panose="05050102010706020507" pitchFamily="18" charset="2"/>
              </a:rPr>
              <a:t></a:t>
            </a:r>
          </a:p>
          <a:p>
            <a:pPr marL="285750" indent="-285750">
              <a:buFont typeface="Arial" panose="020B0604020202020204" pitchFamily="34" charset="0"/>
              <a:buChar char="•"/>
            </a:pPr>
            <a:r>
              <a:rPr lang="en-US" b="1" dirty="0">
                <a:solidFill>
                  <a:srgbClr val="45B451"/>
                </a:solidFill>
                <a:latin typeface="Cambria Math" panose="02040503050406030204" pitchFamily="18" charset="0"/>
                <a:ea typeface="Cambria Math" panose="02040503050406030204" pitchFamily="18" charset="0"/>
                <a:sym typeface="Symbol" panose="05050102010706020507" pitchFamily="18" charset="2"/>
              </a:rPr>
              <a:t></a:t>
            </a:r>
            <a:endParaRPr lang="en-US" b="1" dirty="0">
              <a:solidFill>
                <a:srgbClr val="45B451"/>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01528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9.7.3 What is wrong in the following code segments?</a:t>
            </a:r>
          </a:p>
        </p:txBody>
      </p:sp>
      <p:sp>
        <p:nvSpPr>
          <p:cNvPr id="3" name="Title 2"/>
          <p:cNvSpPr>
            <a:spLocks noGrp="1"/>
          </p:cNvSpPr>
          <p:nvPr>
            <p:ph type="ctrTitle"/>
          </p:nvPr>
        </p:nvSpPr>
        <p:spPr/>
        <p:txBody>
          <a:bodyPr/>
          <a:lstStyle/>
          <a:p>
            <a:r>
              <a:rPr lang="en-US" dirty="0"/>
              <a:t>Popup-Question(8)</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36</a:t>
            </a:fld>
            <a:endParaRPr lang="en-US"/>
          </a:p>
        </p:txBody>
      </p:sp>
      <p:pic>
        <p:nvPicPr>
          <p:cNvPr id="5" name="Picture 4"/>
          <p:cNvPicPr>
            <a:picLocks noChangeAspect="1"/>
          </p:cNvPicPr>
          <p:nvPr/>
        </p:nvPicPr>
        <p:blipFill>
          <a:blip r:embed="rId2"/>
          <a:stretch>
            <a:fillRect/>
          </a:stretch>
        </p:blipFill>
        <p:spPr>
          <a:xfrm>
            <a:off x="314469" y="1584082"/>
            <a:ext cx="5511871" cy="2496830"/>
          </a:xfrm>
          <a:prstGeom prst="rect">
            <a:avLst/>
          </a:prstGeom>
        </p:spPr>
      </p:pic>
      <p:sp>
        <p:nvSpPr>
          <p:cNvPr id="6" name="Rectangle 5"/>
          <p:cNvSpPr/>
          <p:nvPr/>
        </p:nvSpPr>
        <p:spPr>
          <a:xfrm>
            <a:off x="816242" y="4542576"/>
            <a:ext cx="3043825" cy="1569660"/>
          </a:xfrm>
          <a:prstGeom prst="rect">
            <a:avLst/>
          </a:prstGeom>
          <a:ln>
            <a:solidFill>
              <a:schemeClr val="tx1"/>
            </a:solidFill>
          </a:ln>
        </p:spPr>
        <p:txBody>
          <a:bodyPr wrap="square">
            <a:spAutoFit/>
          </a:bodyPr>
          <a:lstStyle/>
          <a:p>
            <a:r>
              <a:rPr lang="en-US" sz="1600" dirty="0">
                <a:solidFill>
                  <a:schemeClr val="accent5"/>
                </a:solidFill>
                <a:latin typeface="Cambria Math" panose="02040503050406030204" pitchFamily="18" charset="0"/>
                <a:ea typeface="Cambria Math" panose="02040503050406030204" pitchFamily="18" charset="0"/>
              </a:rPr>
              <a:t>public class </a:t>
            </a:r>
            <a:r>
              <a:rPr lang="en-US" sz="1600" dirty="0">
                <a:latin typeface="Cambria Math" panose="02040503050406030204" pitchFamily="18" charset="0"/>
                <a:ea typeface="Cambria Math" panose="02040503050406030204" pitchFamily="18" charset="0"/>
              </a:rPr>
              <a:t>Test { </a:t>
            </a:r>
          </a:p>
          <a:p>
            <a:r>
              <a:rPr lang="en-US" sz="1600" dirty="0">
                <a:latin typeface="Cambria Math" panose="02040503050406030204" pitchFamily="18" charset="0"/>
                <a:ea typeface="Cambria Math" panose="02040503050406030204" pitchFamily="18" charset="0"/>
              </a:rPr>
              <a:t>  </a:t>
            </a:r>
            <a:r>
              <a:rPr lang="en-US" sz="1600" dirty="0">
                <a:solidFill>
                  <a:schemeClr val="accent5"/>
                </a:solidFill>
                <a:latin typeface="Cambria Math" panose="02040503050406030204" pitchFamily="18" charset="0"/>
                <a:ea typeface="Cambria Math" panose="02040503050406030204" pitchFamily="18" charset="0"/>
              </a:rPr>
              <a:t> </a:t>
            </a:r>
            <a:r>
              <a:rPr lang="en-US" sz="1600" dirty="0" err="1">
                <a:solidFill>
                  <a:schemeClr val="accent5"/>
                </a:solidFill>
                <a:latin typeface="Cambria Math" panose="02040503050406030204" pitchFamily="18" charset="0"/>
                <a:ea typeface="Cambria Math" panose="02040503050406030204" pitchFamily="18" charset="0"/>
              </a:rPr>
              <a:t>int</a:t>
            </a:r>
            <a:r>
              <a:rPr lang="en-US" sz="1600" dirty="0">
                <a:latin typeface="Cambria Math" panose="02040503050406030204" pitchFamily="18" charset="0"/>
                <a:ea typeface="Cambria Math" panose="02040503050406030204" pitchFamily="18" charset="0"/>
              </a:rPr>
              <a:t> count; </a:t>
            </a:r>
          </a:p>
          <a:p>
            <a:r>
              <a:rPr lang="en-US" sz="1600" dirty="0">
                <a:latin typeface="Cambria Math" panose="02040503050406030204" pitchFamily="18" charset="0"/>
                <a:ea typeface="Cambria Math" panose="02040503050406030204" pitchFamily="18" charset="0"/>
              </a:rPr>
              <a:t>                      </a:t>
            </a:r>
          </a:p>
          <a:p>
            <a:r>
              <a:rPr lang="en-US" sz="1600" dirty="0">
                <a:latin typeface="Cambria Math" panose="02040503050406030204" pitchFamily="18" charset="0"/>
                <a:ea typeface="Cambria Math" panose="02040503050406030204" pitchFamily="18" charset="0"/>
              </a:rPr>
              <a:t>  </a:t>
            </a:r>
            <a:r>
              <a:rPr lang="en-US" sz="1600" dirty="0">
                <a:solidFill>
                  <a:schemeClr val="accent5"/>
                </a:solidFill>
                <a:latin typeface="Cambria Math" panose="02040503050406030204" pitchFamily="18" charset="0"/>
                <a:ea typeface="Cambria Math" panose="02040503050406030204" pitchFamily="18" charset="0"/>
              </a:rPr>
              <a:t>public static </a:t>
            </a:r>
            <a:r>
              <a:rPr lang="en-US" sz="1600" dirty="0" err="1">
                <a:solidFill>
                  <a:schemeClr val="accent5"/>
                </a:solidFill>
                <a:latin typeface="Cambria Math" panose="02040503050406030204" pitchFamily="18" charset="0"/>
                <a:ea typeface="Cambria Math" panose="02040503050406030204" pitchFamily="18" charset="0"/>
              </a:rPr>
              <a:t>int</a:t>
            </a:r>
            <a:r>
              <a:rPr lang="en-US" sz="1600" dirty="0">
                <a:solidFill>
                  <a:schemeClr val="accent5"/>
                </a:solidFill>
                <a:latin typeface="Cambria Math" panose="02040503050406030204" pitchFamily="18" charset="0"/>
                <a:ea typeface="Cambria Math" panose="02040503050406030204" pitchFamily="18" charset="0"/>
              </a:rPr>
              <a:t> </a:t>
            </a:r>
            <a:r>
              <a:rPr lang="en-US" sz="1600" dirty="0" err="1">
                <a:latin typeface="Cambria Math" panose="02040503050406030204" pitchFamily="18" charset="0"/>
                <a:ea typeface="Cambria Math" panose="02040503050406030204" pitchFamily="18" charset="0"/>
              </a:rPr>
              <a:t>getCount</a:t>
            </a:r>
            <a:r>
              <a:rPr lang="en-US" sz="1600" dirty="0">
                <a:latin typeface="Cambria Math" panose="02040503050406030204" pitchFamily="18" charset="0"/>
                <a:ea typeface="Cambria Math" panose="02040503050406030204" pitchFamily="18" charset="0"/>
              </a:rPr>
              <a:t>() { </a:t>
            </a:r>
          </a:p>
          <a:p>
            <a:r>
              <a:rPr lang="en-US" sz="1600" dirty="0">
                <a:latin typeface="Cambria Math" panose="02040503050406030204" pitchFamily="18" charset="0"/>
                <a:ea typeface="Cambria Math" panose="02040503050406030204" pitchFamily="18" charset="0"/>
              </a:rPr>
              <a:t>    </a:t>
            </a:r>
            <a:r>
              <a:rPr lang="en-US" sz="1600" dirty="0">
                <a:solidFill>
                  <a:schemeClr val="accent5"/>
                </a:solidFill>
                <a:latin typeface="Cambria Math" panose="02040503050406030204" pitchFamily="18" charset="0"/>
                <a:ea typeface="Cambria Math" panose="02040503050406030204" pitchFamily="18" charset="0"/>
              </a:rPr>
              <a:t>return</a:t>
            </a:r>
            <a:r>
              <a:rPr lang="en-US" sz="1600" dirty="0">
                <a:latin typeface="Cambria Math" panose="02040503050406030204" pitchFamily="18" charset="0"/>
                <a:ea typeface="Cambria Math" panose="02040503050406030204" pitchFamily="18" charset="0"/>
              </a:rPr>
              <a:t> count;   } </a:t>
            </a:r>
          </a:p>
          <a:p>
            <a:r>
              <a:rPr lang="en-US" sz="1600" dirty="0">
                <a:latin typeface="Cambria Math" panose="02040503050406030204" pitchFamily="18" charset="0"/>
                <a:ea typeface="Cambria Math" panose="02040503050406030204" pitchFamily="18" charset="0"/>
              </a:rPr>
              <a:t>}</a:t>
            </a:r>
          </a:p>
        </p:txBody>
      </p:sp>
      <p:sp>
        <p:nvSpPr>
          <p:cNvPr id="7" name="Rectangle 6"/>
          <p:cNvSpPr/>
          <p:nvPr/>
        </p:nvSpPr>
        <p:spPr>
          <a:xfrm>
            <a:off x="4376128" y="5004241"/>
            <a:ext cx="4166624" cy="646331"/>
          </a:xfrm>
          <a:prstGeom prst="rect">
            <a:avLst/>
          </a:prstGeom>
        </p:spPr>
        <p:txBody>
          <a:bodyPr wrap="square">
            <a:spAutoFit/>
          </a:bodyPr>
          <a:lstStyle/>
          <a:p>
            <a:pPr algn="ctr"/>
            <a:r>
              <a:rPr lang="en-US"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Static methods cannot access instance members</a:t>
            </a:r>
          </a:p>
        </p:txBody>
      </p:sp>
      <p:sp>
        <p:nvSpPr>
          <p:cNvPr id="8" name="Rectangle 7"/>
          <p:cNvSpPr/>
          <p:nvPr/>
        </p:nvSpPr>
        <p:spPr>
          <a:xfrm>
            <a:off x="4572000" y="1768228"/>
            <a:ext cx="4365266" cy="1477328"/>
          </a:xfrm>
          <a:prstGeom prst="rect">
            <a:avLst/>
          </a:prstGeom>
        </p:spPr>
        <p:txBody>
          <a:bodyPr wrap="square">
            <a:spAutoFit/>
          </a:bodyPr>
          <a:lstStyle/>
          <a:p>
            <a:r>
              <a:rPr lang="en-US" dirty="0">
                <a:solidFill>
                  <a:srgbClr val="C00000"/>
                </a:solidFill>
                <a:latin typeface="Times New Roman" panose="02020603050405020304" pitchFamily="18" charset="0"/>
                <a:cs typeface="Times New Roman" panose="02020603050405020304" pitchFamily="18" charset="0"/>
              </a:rPr>
              <a:t>- The main method is static and cannot invoke the instance method method1.</a:t>
            </a:r>
          </a:p>
          <a:p>
            <a:endParaRPr lang="en-US" dirty="0">
              <a:solidFill>
                <a:srgbClr val="C00000"/>
              </a:solidFill>
              <a:latin typeface="Times New Roman" panose="02020603050405020304" pitchFamily="18" charset="0"/>
              <a:cs typeface="Times New Roman" panose="02020603050405020304" pitchFamily="18" charset="0"/>
            </a:endParaRPr>
          </a:p>
          <a:p>
            <a:r>
              <a:rPr lang="en-US" dirty="0">
                <a:solidFill>
                  <a:srgbClr val="C00000"/>
                </a:solidFill>
                <a:latin typeface="Times New Roman" panose="02020603050405020304" pitchFamily="18" charset="0"/>
                <a:cs typeface="Times New Roman" panose="02020603050405020304" pitchFamily="18" charset="0"/>
              </a:rPr>
              <a:t>- c is an instance variable, which cannot be accessed from the static context in method2. </a:t>
            </a:r>
          </a:p>
        </p:txBody>
      </p:sp>
    </p:spTree>
    <p:extLst>
      <p:ext uri="{BB962C8B-B14F-4D97-AF65-F5344CB8AC3E}">
        <p14:creationId xmlns:p14="http://schemas.microsoft.com/office/powerpoint/2010/main" val="82091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which line, we can add the static keyword in the place of “?”  ? Why?</a:t>
            </a:r>
          </a:p>
        </p:txBody>
      </p:sp>
      <p:sp>
        <p:nvSpPr>
          <p:cNvPr id="3" name="Title 2"/>
          <p:cNvSpPr>
            <a:spLocks noGrp="1"/>
          </p:cNvSpPr>
          <p:nvPr>
            <p:ph type="ctrTitle"/>
          </p:nvPr>
        </p:nvSpPr>
        <p:spPr/>
        <p:txBody>
          <a:bodyPr/>
          <a:lstStyle/>
          <a:p>
            <a:r>
              <a:rPr lang="en-US" dirty="0"/>
              <a:t>Popup-Question(9)</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37</a:t>
            </a:fld>
            <a:endParaRPr lang="en-US"/>
          </a:p>
        </p:txBody>
      </p:sp>
      <p:pic>
        <p:nvPicPr>
          <p:cNvPr id="6" name="Picture 5"/>
          <p:cNvPicPr>
            <a:picLocks noChangeAspect="1"/>
          </p:cNvPicPr>
          <p:nvPr/>
        </p:nvPicPr>
        <p:blipFill>
          <a:blip r:embed="rId2"/>
          <a:stretch>
            <a:fillRect/>
          </a:stretch>
        </p:blipFill>
        <p:spPr>
          <a:xfrm>
            <a:off x="314469" y="1863116"/>
            <a:ext cx="4057650" cy="3219450"/>
          </a:xfrm>
          <a:prstGeom prst="rect">
            <a:avLst/>
          </a:prstGeom>
        </p:spPr>
      </p:pic>
      <p:sp>
        <p:nvSpPr>
          <p:cNvPr id="7" name="Rectangle 6"/>
          <p:cNvSpPr/>
          <p:nvPr/>
        </p:nvSpPr>
        <p:spPr>
          <a:xfrm>
            <a:off x="4572000" y="2731466"/>
            <a:ext cx="2705622" cy="369332"/>
          </a:xfrm>
          <a:prstGeom prst="rect">
            <a:avLst/>
          </a:prstGeom>
        </p:spPr>
        <p:txBody>
          <a:bodyPr wrap="square">
            <a:spAutoFit/>
          </a:bodyPr>
          <a:lstStyle/>
          <a:p>
            <a:r>
              <a:rPr lang="en-US" b="1" dirty="0">
                <a:latin typeface="Garamond" panose="02020404030301010803" pitchFamily="18" charset="0"/>
              </a:rPr>
              <a:t>Static can be added here.</a:t>
            </a:r>
          </a:p>
        </p:txBody>
      </p:sp>
      <p:sp>
        <p:nvSpPr>
          <p:cNvPr id="9" name="Rectangle 8"/>
          <p:cNvSpPr/>
          <p:nvPr/>
        </p:nvSpPr>
        <p:spPr>
          <a:xfrm>
            <a:off x="4571999" y="3936052"/>
            <a:ext cx="3043825" cy="369332"/>
          </a:xfrm>
          <a:prstGeom prst="rect">
            <a:avLst/>
          </a:prstGeom>
        </p:spPr>
        <p:txBody>
          <a:bodyPr wrap="square">
            <a:spAutoFit/>
          </a:bodyPr>
          <a:lstStyle/>
          <a:p>
            <a:r>
              <a:rPr lang="en-US" b="1" dirty="0">
                <a:latin typeface="Garamond" panose="02020404030301010803" pitchFamily="18" charset="0"/>
              </a:rPr>
              <a:t>Static can not be added here.</a:t>
            </a:r>
          </a:p>
        </p:txBody>
      </p:sp>
    </p:spTree>
    <p:extLst>
      <p:ext uri="{BB962C8B-B14F-4D97-AF65-F5344CB8AC3E}">
        <p14:creationId xmlns:p14="http://schemas.microsoft.com/office/powerpoint/2010/main" val="387538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a:t>
            </a:r>
            <a:r>
              <a:rPr lang="en-US" dirty="0">
                <a:solidFill>
                  <a:schemeClr val="accent5"/>
                </a:solidFill>
              </a:rPr>
              <a:t>this</a:t>
            </a:r>
            <a:r>
              <a:rPr lang="en-US" dirty="0"/>
              <a:t> keyword refers to the current object in an instance method or constructor.</a:t>
            </a:r>
          </a:p>
          <a:p>
            <a:r>
              <a:rPr lang="en-US" dirty="0"/>
              <a:t>The most common use of the this keyword:</a:t>
            </a:r>
          </a:p>
          <a:p>
            <a:pPr lvl="1"/>
            <a:r>
              <a:rPr lang="en-US" sz="2000" dirty="0"/>
              <a:t>Access  a class’s hidden data fields</a:t>
            </a:r>
            <a:r>
              <a:rPr lang="en-US" dirty="0"/>
              <a:t>: </a:t>
            </a:r>
            <a:r>
              <a:rPr lang="en-US" sz="2000" dirty="0"/>
              <a:t>eliminate the confusion between class attributes and parameters/local variable with the same name.</a:t>
            </a:r>
          </a:p>
        </p:txBody>
      </p:sp>
      <p:sp>
        <p:nvSpPr>
          <p:cNvPr id="3" name="Title 2"/>
          <p:cNvSpPr>
            <a:spLocks noGrp="1"/>
          </p:cNvSpPr>
          <p:nvPr>
            <p:ph type="ctrTitle"/>
          </p:nvPr>
        </p:nvSpPr>
        <p:spPr/>
        <p:txBody>
          <a:bodyPr/>
          <a:lstStyle/>
          <a:p>
            <a:r>
              <a:rPr lang="en-US"/>
              <a:t>This Reference (Keyword)</a:t>
            </a:r>
            <a:endParaRPr lang="en-US" dirty="0"/>
          </a:p>
        </p:txBody>
      </p:sp>
      <p:sp>
        <p:nvSpPr>
          <p:cNvPr id="4" name="Slide Number Placeholder 3"/>
          <p:cNvSpPr>
            <a:spLocks noGrp="1"/>
          </p:cNvSpPr>
          <p:nvPr>
            <p:ph type="sldNum" sz="quarter" idx="12"/>
          </p:nvPr>
        </p:nvSpPr>
        <p:spPr/>
        <p:txBody>
          <a:bodyPr/>
          <a:lstStyle/>
          <a:p>
            <a:fld id="{99AE015D-4E99-42B8-B1B4-4F7FEE987B9B}" type="slidenum">
              <a:rPr lang="en-US" smtClean="0"/>
              <a:pPr/>
              <a:t>38</a:t>
            </a:fld>
            <a:endParaRPr lang="en-US"/>
          </a:p>
        </p:txBody>
      </p:sp>
      <p:sp>
        <p:nvSpPr>
          <p:cNvPr id="12" name="Rectangle 11"/>
          <p:cNvSpPr/>
          <p:nvPr/>
        </p:nvSpPr>
        <p:spPr>
          <a:xfrm>
            <a:off x="4637469" y="2890485"/>
            <a:ext cx="4368598" cy="523220"/>
          </a:xfrm>
          <a:prstGeom prst="rect">
            <a:avLst/>
          </a:prstGeom>
          <a:ln>
            <a:solidFill>
              <a:schemeClr val="accent1"/>
            </a:solidFill>
          </a:ln>
        </p:spPr>
        <p:txBody>
          <a:bodyPr wrap="square">
            <a:spAutoFit/>
          </a:bodyPr>
          <a:lstStyle/>
          <a:p>
            <a:pPr algn="ctr"/>
            <a:r>
              <a:rPr lang="en-US" sz="1400" b="1" dirty="0">
                <a:solidFill>
                  <a:srgbClr val="C00000"/>
                </a:solidFill>
                <a:latin typeface="Garamond" panose="02020404030301010803" pitchFamily="18" charset="0"/>
              </a:rPr>
              <a:t>It is a good practice to use the data field as the parameter name in a setter method or a constructor</a:t>
            </a:r>
          </a:p>
        </p:txBody>
      </p:sp>
      <p:sp>
        <p:nvSpPr>
          <p:cNvPr id="14" name="Content Placeholder 1"/>
          <p:cNvSpPr txBox="1">
            <a:spLocks/>
          </p:cNvSpPr>
          <p:nvPr/>
        </p:nvSpPr>
        <p:spPr>
          <a:xfrm>
            <a:off x="233704" y="4763099"/>
            <a:ext cx="3956252" cy="1622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If </a:t>
            </a:r>
            <a:r>
              <a:rPr lang="en-US" sz="2100" dirty="0">
                <a:solidFill>
                  <a:srgbClr val="FF0000"/>
                </a:solidFill>
              </a:rPr>
              <a:t>a local variable </a:t>
            </a:r>
            <a:r>
              <a:rPr lang="en-US" sz="2100" dirty="0"/>
              <a:t>has the same name as a </a:t>
            </a:r>
            <a:r>
              <a:rPr lang="en-US" sz="2100" dirty="0">
                <a:solidFill>
                  <a:srgbClr val="FF0000"/>
                </a:solidFill>
              </a:rPr>
              <a:t>class’s variable</a:t>
            </a:r>
            <a:r>
              <a:rPr lang="en-US" sz="2100" dirty="0"/>
              <a:t>, the local variable takes precedence and the class’s variable with the same name is hidden.</a:t>
            </a:r>
          </a:p>
        </p:txBody>
      </p:sp>
      <p:pic>
        <p:nvPicPr>
          <p:cNvPr id="6" name="Picture 5"/>
          <p:cNvPicPr>
            <a:picLocks noChangeAspect="1"/>
          </p:cNvPicPr>
          <p:nvPr/>
        </p:nvPicPr>
        <p:blipFill>
          <a:blip r:embed="rId3"/>
          <a:stretch>
            <a:fillRect/>
          </a:stretch>
        </p:blipFill>
        <p:spPr>
          <a:xfrm>
            <a:off x="4754672" y="3467304"/>
            <a:ext cx="4170271" cy="2943291"/>
          </a:xfrm>
          <a:prstGeom prst="rect">
            <a:avLst/>
          </a:prstGeom>
        </p:spPr>
      </p:pic>
      <p:sp>
        <p:nvSpPr>
          <p:cNvPr id="5" name="TextBox 4"/>
          <p:cNvSpPr txBox="1"/>
          <p:nvPr/>
        </p:nvSpPr>
        <p:spPr>
          <a:xfrm>
            <a:off x="901497" y="2936217"/>
            <a:ext cx="3017454" cy="1754326"/>
          </a:xfrm>
          <a:prstGeom prst="rect">
            <a:avLst/>
          </a:prstGeom>
          <a:noFill/>
          <a:ln>
            <a:solidFill>
              <a:schemeClr val="accent1"/>
            </a:solidFill>
          </a:ln>
        </p:spPr>
        <p:txBody>
          <a:bodyPr wrap="square" rtlCol="0">
            <a:spAutoFit/>
          </a:bodyPr>
          <a:lstStyle/>
          <a:p>
            <a:r>
              <a:rPr lang="en-US" dirty="0">
                <a:solidFill>
                  <a:schemeClr val="accent5"/>
                </a:solidFill>
                <a:latin typeface="Times New Roman" panose="02020603050405020304" pitchFamily="18" charset="0"/>
                <a:cs typeface="Times New Roman" panose="02020603050405020304" pitchFamily="18" charset="0"/>
              </a:rPr>
              <a:t>public class </a:t>
            </a:r>
            <a:r>
              <a:rPr lang="en-US" dirty="0">
                <a:latin typeface="Times New Roman" panose="02020603050405020304" pitchFamily="18" charset="0"/>
                <a:cs typeface="Times New Roman" panose="02020603050405020304" pitchFamily="18" charset="0"/>
              </a:rPr>
              <a:t>Circle {</a:t>
            </a:r>
          </a:p>
          <a:p>
            <a:r>
              <a:rPr lang="en-US" dirty="0">
                <a:latin typeface="Times New Roman" panose="02020603050405020304" pitchFamily="18" charset="0"/>
                <a:cs typeface="Times New Roman" panose="02020603050405020304" pitchFamily="18" charset="0"/>
              </a:rPr>
              <a:t>    	</a:t>
            </a:r>
            <a:r>
              <a:rPr lang="en-US" dirty="0">
                <a:solidFill>
                  <a:schemeClr val="accent5"/>
                </a:solidFill>
                <a:latin typeface="Times New Roman" panose="02020603050405020304" pitchFamily="18" charset="0"/>
                <a:cs typeface="Times New Roman" panose="02020603050405020304" pitchFamily="18" charset="0"/>
              </a:rPr>
              <a:t>private double </a:t>
            </a:r>
            <a:r>
              <a:rPr lang="en-US" dirty="0">
                <a:latin typeface="Times New Roman" panose="02020603050405020304" pitchFamily="18" charset="0"/>
                <a:cs typeface="Times New Roman" panose="02020603050405020304" pitchFamily="18" charset="0"/>
              </a:rPr>
              <a:t>radius;</a:t>
            </a:r>
          </a:p>
          <a:p>
            <a:r>
              <a:rPr lang="en-US" dirty="0">
                <a:latin typeface="Times New Roman" panose="02020603050405020304" pitchFamily="18" charset="0"/>
                <a:cs typeface="Times New Roman" panose="02020603050405020304" pitchFamily="18" charset="0"/>
              </a:rPr>
              <a:t>         Circle( </a:t>
            </a:r>
            <a:r>
              <a:rPr lang="en-US" dirty="0">
                <a:solidFill>
                  <a:schemeClr val="accent5"/>
                </a:solidFill>
                <a:latin typeface="Times New Roman" panose="02020603050405020304" pitchFamily="18" charset="0"/>
                <a:cs typeface="Times New Roman" panose="02020603050405020304" pitchFamily="18" charset="0"/>
              </a:rPr>
              <a:t>double</a:t>
            </a:r>
            <a:r>
              <a:rPr lang="en-US" dirty="0">
                <a:latin typeface="Times New Roman" panose="02020603050405020304" pitchFamily="18" charset="0"/>
                <a:cs typeface="Times New Roman" panose="02020603050405020304" pitchFamily="18" charset="0"/>
              </a:rPr>
              <a:t> radius ){</a:t>
            </a:r>
          </a:p>
          <a:p>
            <a:r>
              <a:rPr lang="en-US" dirty="0">
                <a:latin typeface="Times New Roman" panose="02020603050405020304" pitchFamily="18" charset="0"/>
                <a:cs typeface="Times New Roman" panose="02020603050405020304" pitchFamily="18" charset="0"/>
              </a:rPr>
              <a:t>                </a:t>
            </a:r>
            <a:r>
              <a:rPr lang="en-US" dirty="0" err="1">
                <a:solidFill>
                  <a:schemeClr val="accent5"/>
                </a:solidFill>
                <a:latin typeface="Times New Roman" panose="02020603050405020304" pitchFamily="18" charset="0"/>
                <a:cs typeface="Times New Roman" panose="02020603050405020304" pitchFamily="18" charset="0"/>
              </a:rPr>
              <a:t>this</a:t>
            </a:r>
            <a:r>
              <a:rPr lang="en-US" dirty="0" err="1">
                <a:latin typeface="Times New Roman" panose="02020603050405020304" pitchFamily="18" charset="0"/>
                <a:cs typeface="Times New Roman" panose="02020603050405020304" pitchFamily="18" charset="0"/>
              </a:rPr>
              <a:t>.</a:t>
            </a:r>
            <a:r>
              <a:rPr lang="en-US" dirty="0" err="1">
                <a:solidFill>
                  <a:srgbClr val="45B451"/>
                </a:solidFill>
                <a:latin typeface="Times New Roman" panose="02020603050405020304" pitchFamily="18" charset="0"/>
                <a:cs typeface="Times New Roman" panose="02020603050405020304" pitchFamily="18" charset="0"/>
              </a:rPr>
              <a:t>radius</a:t>
            </a:r>
            <a:r>
              <a:rPr lang="en-US" dirty="0">
                <a:latin typeface="Times New Roman" panose="02020603050405020304" pitchFamily="18" charset="0"/>
                <a:cs typeface="Times New Roman" panose="02020603050405020304" pitchFamily="18" charset="0"/>
              </a:rPr>
              <a:t> = radius;</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t>
            </a:r>
          </a:p>
        </p:txBody>
      </p:sp>
      <p:cxnSp>
        <p:nvCxnSpPr>
          <p:cNvPr id="8" name="Curved Connector 7"/>
          <p:cNvCxnSpPr/>
          <p:nvPr/>
        </p:nvCxnSpPr>
        <p:spPr>
          <a:xfrm>
            <a:off x="2410224" y="4818249"/>
            <a:ext cx="3226488" cy="505315"/>
          </a:xfrm>
          <a:prstGeom prst="curvedConnector3">
            <a:avLst>
              <a:gd name="adj1" fmla="val 760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flipV="1">
            <a:off x="1672225" y="3720230"/>
            <a:ext cx="1791220" cy="1115425"/>
          </a:xfrm>
          <a:prstGeom prst="curvedConnector3">
            <a:avLst>
              <a:gd name="adj1" fmla="val 15419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488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680937" y="1271787"/>
            <a:ext cx="4217325" cy="5003753"/>
          </a:xfrm>
          <a:prstGeom prst="rect">
            <a:avLst/>
          </a:prstGeom>
        </p:spPr>
      </p:pic>
      <p:sp>
        <p:nvSpPr>
          <p:cNvPr id="2" name="Content Placeholder 1"/>
          <p:cNvSpPr>
            <a:spLocks noGrp="1"/>
          </p:cNvSpPr>
          <p:nvPr>
            <p:ph idx="1"/>
          </p:nvPr>
        </p:nvSpPr>
        <p:spPr/>
        <p:txBody>
          <a:bodyPr/>
          <a:lstStyle/>
          <a:p>
            <a:r>
              <a:rPr lang="en-US" sz="2000" dirty="0"/>
              <a:t>A class can have more than one constructor with different signatures.</a:t>
            </a:r>
          </a:p>
        </p:txBody>
      </p:sp>
      <p:sp>
        <p:nvSpPr>
          <p:cNvPr id="3" name="Title 2"/>
          <p:cNvSpPr>
            <a:spLocks noGrp="1"/>
          </p:cNvSpPr>
          <p:nvPr>
            <p:ph type="ctrTitle"/>
          </p:nvPr>
        </p:nvSpPr>
        <p:spPr/>
        <p:txBody>
          <a:bodyPr/>
          <a:lstStyle/>
          <a:p>
            <a:r>
              <a:rPr lang="en-US" dirty="0"/>
              <a:t>Constructor Overloading</a:t>
            </a:r>
          </a:p>
        </p:txBody>
      </p:sp>
      <p:sp>
        <p:nvSpPr>
          <p:cNvPr id="4" name="Slide Number Placeholder 3"/>
          <p:cNvSpPr>
            <a:spLocks noGrp="1"/>
          </p:cNvSpPr>
          <p:nvPr>
            <p:ph type="sldNum" sz="quarter" idx="12"/>
          </p:nvPr>
        </p:nvSpPr>
        <p:spPr/>
        <p:txBody>
          <a:bodyPr/>
          <a:lstStyle/>
          <a:p>
            <a:fld id="{99AE015D-4E99-42B8-B1B4-4F7FEE987B9B}" type="slidenum">
              <a:rPr lang="en-US" smtClean="0"/>
              <a:pPr/>
              <a:t>39</a:t>
            </a:fld>
            <a:endParaRPr lang="en-US"/>
          </a:p>
        </p:txBody>
      </p:sp>
      <p:sp>
        <p:nvSpPr>
          <p:cNvPr id="8" name="Content Placeholder 1"/>
          <p:cNvSpPr txBox="1">
            <a:spLocks/>
          </p:cNvSpPr>
          <p:nvPr/>
        </p:nvSpPr>
        <p:spPr>
          <a:xfrm>
            <a:off x="368137" y="3174502"/>
            <a:ext cx="3646025" cy="6985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accent5"/>
                </a:solidFill>
              </a:rPr>
              <a:t>this</a:t>
            </a:r>
            <a:r>
              <a:rPr lang="en-US" sz="2000" b="1" dirty="0"/>
              <a:t> keyword is used  to invoke current class constructor.</a:t>
            </a:r>
          </a:p>
        </p:txBody>
      </p:sp>
      <p:sp>
        <p:nvSpPr>
          <p:cNvPr id="9" name="Content Placeholder 1"/>
          <p:cNvSpPr txBox="1">
            <a:spLocks/>
          </p:cNvSpPr>
          <p:nvPr/>
        </p:nvSpPr>
        <p:spPr>
          <a:xfrm>
            <a:off x="507033" y="4994240"/>
            <a:ext cx="3507129" cy="3756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8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FF0000"/>
                </a:solidFill>
              </a:rPr>
              <a:t>Which constructor is invoked?</a:t>
            </a:r>
          </a:p>
        </p:txBody>
      </p:sp>
      <p:cxnSp>
        <p:nvCxnSpPr>
          <p:cNvPr id="10" name="Curved Connector 9"/>
          <p:cNvCxnSpPr>
            <a:stCxn id="8" idx="2"/>
          </p:cNvCxnSpPr>
          <p:nvPr/>
        </p:nvCxnSpPr>
        <p:spPr>
          <a:xfrm rot="5400000" flipH="1" flipV="1">
            <a:off x="3344253" y="1643421"/>
            <a:ext cx="1076509" cy="3382717"/>
          </a:xfrm>
          <a:prstGeom prst="curvedConnector4">
            <a:avLst>
              <a:gd name="adj1" fmla="val -21235"/>
              <a:gd name="adj2" fmla="val 656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8" idx="2"/>
          </p:cNvCxnSpPr>
          <p:nvPr/>
        </p:nvCxnSpPr>
        <p:spPr>
          <a:xfrm rot="16200000" flipH="1">
            <a:off x="3563570" y="2500614"/>
            <a:ext cx="637879" cy="338271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54625" y="6007802"/>
            <a:ext cx="3811941" cy="338554"/>
          </a:xfrm>
          <a:prstGeom prst="rect">
            <a:avLst/>
          </a:prstGeom>
          <a:noFill/>
        </p:spPr>
        <p:txBody>
          <a:bodyPr wrap="none" rtlCol="0">
            <a:spAutoFit/>
          </a:bodyPr>
          <a:lstStyle/>
          <a:p>
            <a:r>
              <a:rPr lang="en-US" sz="1600" dirty="0">
                <a:latin typeface="Cambria" panose="02040503050406030204" pitchFamily="18" charset="0"/>
                <a:ea typeface="Cambria" panose="02040503050406030204" pitchFamily="18" charset="0"/>
              </a:rPr>
              <a:t>We need to add if statements only here </a:t>
            </a:r>
            <a:r>
              <a:rPr lang="en-US" sz="1600" dirty="0">
                <a:latin typeface="Cambria" panose="02040503050406030204" pitchFamily="18" charset="0"/>
                <a:ea typeface="Cambria" panose="02040503050406030204" pitchFamily="18" charset="0"/>
                <a:sym typeface="Wingdings" panose="05000000000000000000" pitchFamily="2" charset="2"/>
              </a:rPr>
              <a:t></a:t>
            </a:r>
            <a:endParaRPr lang="en-US" sz="1600" dirty="0">
              <a:latin typeface="Cambria" panose="02040503050406030204" pitchFamily="18" charset="0"/>
              <a:ea typeface="Cambria" panose="02040503050406030204" pitchFamily="18" charset="0"/>
            </a:endParaRPr>
          </a:p>
        </p:txBody>
      </p:sp>
      <p:sp>
        <p:nvSpPr>
          <p:cNvPr id="16" name="Content Placeholder 1"/>
          <p:cNvSpPr txBox="1">
            <a:spLocks/>
          </p:cNvSpPr>
          <p:nvPr/>
        </p:nvSpPr>
        <p:spPr>
          <a:xfrm>
            <a:off x="354625" y="1553419"/>
            <a:ext cx="4002097" cy="136911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8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Clr>
                <a:srgbClr val="1A864B"/>
              </a:buClr>
              <a:buFont typeface="Arial" panose="020B0604020202020204" pitchFamily="34" charset="0"/>
              <a:buChar char="•"/>
              <a:defRPr sz="2000" b="0" kern="1200">
                <a:solidFill>
                  <a:schemeClr val="tx1"/>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Clr>
                <a:srgbClr val="1A864B"/>
              </a:buClr>
              <a:buFont typeface="Arial" panose="020B0604020202020204" pitchFamily="34" charset="0"/>
              <a:buChar char="•"/>
              <a:defRPr sz="1800" b="0" kern="1200">
                <a:solidFill>
                  <a:schemeClr val="tx1"/>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Clr>
                <a:srgbClr val="1A864B"/>
              </a:buClr>
              <a:buFont typeface="Arial" panose="020B0604020202020204" pitchFamily="34" charset="0"/>
              <a:buChar char="•"/>
              <a:defRPr sz="1600" b="0" kern="1200">
                <a:solidFill>
                  <a:schemeClr val="tx1"/>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allows the user to have as many options as possible when creating objects of the class, thus making the class more flexible to use.</a:t>
            </a:r>
          </a:p>
          <a:p>
            <a:endParaRPr lang="en-US" sz="2000" dirty="0"/>
          </a:p>
        </p:txBody>
      </p:sp>
    </p:spTree>
    <p:extLst>
      <p:ext uri="{BB962C8B-B14F-4D97-AF65-F5344CB8AC3E}">
        <p14:creationId xmlns:p14="http://schemas.microsoft.com/office/powerpoint/2010/main" val="3954976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2000" dirty="0"/>
              <a:t>To understand </a:t>
            </a:r>
            <a:r>
              <a:rPr lang="en-US" sz="2000" dirty="0">
                <a:solidFill>
                  <a:srgbClr val="FF0000"/>
                </a:solidFill>
              </a:rPr>
              <a:t>objects and classes </a:t>
            </a:r>
            <a:r>
              <a:rPr lang="en-US" sz="2000" dirty="0"/>
              <a:t>(§9.2)</a:t>
            </a:r>
            <a:r>
              <a:rPr lang="en-US" sz="2000" dirty="0">
                <a:solidFill>
                  <a:srgbClr val="FF0000"/>
                </a:solidFill>
              </a:rPr>
              <a:t>.</a:t>
            </a:r>
            <a:endParaRPr lang="en-US" sz="2000" dirty="0"/>
          </a:p>
          <a:p>
            <a:r>
              <a:rPr lang="en-US" sz="2000" dirty="0"/>
              <a:t>To </a:t>
            </a:r>
            <a:r>
              <a:rPr lang="en-US" sz="2000" dirty="0">
                <a:solidFill>
                  <a:srgbClr val="FF0000"/>
                </a:solidFill>
              </a:rPr>
              <a:t>model classes using </a:t>
            </a:r>
            <a:r>
              <a:rPr lang="en-US" sz="2000" dirty="0">
                <a:solidFill>
                  <a:schemeClr val="accent5"/>
                </a:solidFill>
              </a:rPr>
              <a:t>UML </a:t>
            </a:r>
            <a:r>
              <a:rPr lang="en-US" sz="2000" dirty="0"/>
              <a:t>graphical notation (§9.2).</a:t>
            </a:r>
          </a:p>
          <a:p>
            <a:r>
              <a:rPr lang="en-US" sz="2000" dirty="0"/>
              <a:t>To </a:t>
            </a:r>
            <a:r>
              <a:rPr lang="en-US" sz="2000" dirty="0">
                <a:solidFill>
                  <a:srgbClr val="FF0000"/>
                </a:solidFill>
              </a:rPr>
              <a:t>define classes </a:t>
            </a:r>
            <a:r>
              <a:rPr lang="en-US" sz="2000" dirty="0"/>
              <a:t>and </a:t>
            </a:r>
            <a:r>
              <a:rPr lang="en-US" sz="2000" dirty="0">
                <a:solidFill>
                  <a:srgbClr val="FF0000"/>
                </a:solidFill>
              </a:rPr>
              <a:t>create objects</a:t>
            </a:r>
            <a:r>
              <a:rPr lang="en-US" sz="2000" dirty="0"/>
              <a:t>(§9.3).</a:t>
            </a:r>
          </a:p>
          <a:p>
            <a:r>
              <a:rPr lang="en-US" sz="2000" dirty="0"/>
              <a:t>To </a:t>
            </a:r>
            <a:r>
              <a:rPr lang="en-US" sz="2000" dirty="0">
                <a:solidFill>
                  <a:srgbClr val="FF0000"/>
                </a:solidFill>
              </a:rPr>
              <a:t>create objects using constructors </a:t>
            </a:r>
            <a:r>
              <a:rPr lang="en-US" sz="2000" dirty="0"/>
              <a:t>(§9.4).</a:t>
            </a:r>
            <a:endParaRPr lang="ar-SA" sz="2000" dirty="0">
              <a:solidFill>
                <a:srgbClr val="FF0000"/>
              </a:solidFill>
            </a:endParaRPr>
          </a:p>
          <a:p>
            <a:r>
              <a:rPr lang="en-US" sz="2000" dirty="0"/>
              <a:t>To </a:t>
            </a:r>
            <a:r>
              <a:rPr lang="en-US" sz="2000" dirty="0">
                <a:solidFill>
                  <a:srgbClr val="FF0000"/>
                </a:solidFill>
              </a:rPr>
              <a:t>access objects</a:t>
            </a:r>
            <a:r>
              <a:rPr lang="en-US" sz="2000" dirty="0"/>
              <a:t> via object reference variables (§9.5.1.-9.5.3).</a:t>
            </a:r>
          </a:p>
          <a:p>
            <a:pPr lvl="1"/>
            <a:r>
              <a:rPr lang="en-US" sz="2000" dirty="0"/>
              <a:t>To </a:t>
            </a:r>
            <a:r>
              <a:rPr lang="en-US" sz="2000" dirty="0">
                <a:solidFill>
                  <a:srgbClr val="FF0000"/>
                </a:solidFill>
              </a:rPr>
              <a:t>access an object’s data and methods</a:t>
            </a:r>
            <a:r>
              <a:rPr lang="en-US" sz="2000" dirty="0"/>
              <a:t>.</a:t>
            </a:r>
          </a:p>
          <a:p>
            <a:pPr lvl="1"/>
            <a:r>
              <a:rPr lang="en-US" sz="2000" dirty="0"/>
              <a:t>To define</a:t>
            </a:r>
            <a:r>
              <a:rPr lang="en-US" sz="2000" dirty="0">
                <a:solidFill>
                  <a:srgbClr val="FF0000"/>
                </a:solidFill>
              </a:rPr>
              <a:t> data fields of reference types</a:t>
            </a:r>
            <a:r>
              <a:rPr lang="en-US" sz="2000" dirty="0"/>
              <a:t>.</a:t>
            </a:r>
          </a:p>
          <a:p>
            <a:r>
              <a:rPr lang="en-US" sz="2000" dirty="0"/>
              <a:t>To distinguish between object reference variables and primitive data type variables (§9.5.4).</a:t>
            </a:r>
          </a:p>
          <a:p>
            <a:r>
              <a:rPr lang="en-US" sz="2000" dirty="0"/>
              <a:t>To use the Java library classes (§9.6).</a:t>
            </a:r>
          </a:p>
          <a:p>
            <a:r>
              <a:rPr lang="en-US" sz="2000" dirty="0"/>
              <a:t>To distinguish between </a:t>
            </a:r>
            <a:r>
              <a:rPr lang="en-US" sz="2000" dirty="0">
                <a:solidFill>
                  <a:srgbClr val="FF0000"/>
                </a:solidFill>
              </a:rPr>
              <a:t>instance and static </a:t>
            </a:r>
            <a:r>
              <a:rPr lang="en-US" sz="2000" dirty="0"/>
              <a:t>variables and methods (§9.7). </a:t>
            </a:r>
          </a:p>
          <a:p>
            <a:r>
              <a:rPr lang="en-US" sz="2000" dirty="0"/>
              <a:t>To understand </a:t>
            </a:r>
            <a:r>
              <a:rPr lang="en-US" sz="2000" dirty="0">
                <a:solidFill>
                  <a:srgbClr val="FF0000"/>
                </a:solidFill>
              </a:rPr>
              <a:t>visibility Modifiers</a:t>
            </a:r>
            <a:r>
              <a:rPr lang="en-US" sz="2000" dirty="0"/>
              <a:t> (§9.8).</a:t>
            </a:r>
            <a:endParaRPr lang="en-US" sz="2000" dirty="0">
              <a:solidFill>
                <a:srgbClr val="FF0000"/>
              </a:solidFill>
            </a:endParaRPr>
          </a:p>
          <a:p>
            <a:endParaRPr lang="en-US" sz="2000" dirty="0"/>
          </a:p>
        </p:txBody>
      </p:sp>
      <p:sp>
        <p:nvSpPr>
          <p:cNvPr id="3" name="Title 2"/>
          <p:cNvSpPr>
            <a:spLocks noGrp="1"/>
          </p:cNvSpPr>
          <p:nvPr>
            <p:ph type="ctrTitle"/>
          </p:nvPr>
        </p:nvSpPr>
        <p:spPr/>
        <p:txBody>
          <a:bodyPr/>
          <a:lstStyle/>
          <a:p>
            <a:r>
              <a:rPr lang="en-US" dirty="0"/>
              <a:t>Objectives</a:t>
            </a:r>
          </a:p>
        </p:txBody>
      </p:sp>
      <p:sp>
        <p:nvSpPr>
          <p:cNvPr id="4" name="Slide Number Placeholder 3"/>
          <p:cNvSpPr>
            <a:spLocks noGrp="1"/>
          </p:cNvSpPr>
          <p:nvPr>
            <p:ph type="sldNum" sz="quarter" idx="12"/>
          </p:nvPr>
        </p:nvSpPr>
        <p:spPr/>
        <p:txBody>
          <a:bodyPr/>
          <a:lstStyle/>
          <a:p>
            <a:pPr algn="ctr"/>
            <a:fld id="{99AE015D-4E99-42B8-B1B4-4F7FEE987B9B}" type="slidenum">
              <a:rPr lang="en-US" smtClean="0"/>
              <a:pPr algn="ctr"/>
              <a:t>4</a:t>
            </a:fld>
            <a:endParaRPr lang="en-US"/>
          </a:p>
        </p:txBody>
      </p:sp>
    </p:spTree>
    <p:extLst>
      <p:ext uri="{BB962C8B-B14F-4D97-AF65-F5344CB8AC3E}">
        <p14:creationId xmlns:p14="http://schemas.microsoft.com/office/powerpoint/2010/main" val="2971906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process of calling one constructor from another constructor with respect </a:t>
            </a:r>
            <a:r>
              <a:rPr lang="en-US"/>
              <a:t>to the current </a:t>
            </a:r>
            <a:r>
              <a:rPr lang="en-US" dirty="0"/>
              <a:t>object. </a:t>
            </a:r>
          </a:p>
          <a:p>
            <a:r>
              <a:rPr lang="en-US" dirty="0"/>
              <a:t>Within the same class: It can be done using </a:t>
            </a:r>
            <a:r>
              <a:rPr lang="en-US" dirty="0">
                <a:solidFill>
                  <a:schemeClr val="accent5"/>
                </a:solidFill>
              </a:rPr>
              <a:t>this(</a:t>
            </a:r>
            <a:r>
              <a:rPr lang="en-US" dirty="0"/>
              <a:t>) keyword for constructors in same class</a:t>
            </a:r>
          </a:p>
        </p:txBody>
      </p:sp>
      <p:sp>
        <p:nvSpPr>
          <p:cNvPr id="3" name="Title 2"/>
          <p:cNvSpPr>
            <a:spLocks noGrp="1"/>
          </p:cNvSpPr>
          <p:nvPr>
            <p:ph type="ctrTitle"/>
          </p:nvPr>
        </p:nvSpPr>
        <p:spPr/>
        <p:txBody>
          <a:bodyPr/>
          <a:lstStyle/>
          <a:p>
            <a:r>
              <a:rPr lang="en-US" dirty="0"/>
              <a:t>Call Chain of Constructors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40</a:t>
            </a:fld>
            <a:endParaRPr lang="en-US"/>
          </a:p>
        </p:txBody>
      </p:sp>
      <p:sp>
        <p:nvSpPr>
          <p:cNvPr id="6" name="Content Placeholder 1"/>
          <p:cNvSpPr txBox="1">
            <a:spLocks/>
          </p:cNvSpPr>
          <p:nvPr/>
        </p:nvSpPr>
        <p:spPr>
          <a:xfrm>
            <a:off x="300182" y="2806592"/>
            <a:ext cx="4645838" cy="18280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2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1200"/>
              </a:spcBef>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1200"/>
              </a:spcBef>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5"/>
                </a:solidFill>
              </a:rPr>
              <a:t>this</a:t>
            </a:r>
            <a:r>
              <a:rPr lang="en-US" dirty="0"/>
              <a:t> statement should be the first statement in the constructor</a:t>
            </a:r>
          </a:p>
          <a:p>
            <a:r>
              <a:rPr lang="en-US" dirty="0"/>
              <a:t>Syntax:</a:t>
            </a:r>
          </a:p>
          <a:p>
            <a:pPr lvl="1"/>
            <a:r>
              <a:rPr lang="en-US" dirty="0">
                <a:solidFill>
                  <a:srgbClr val="0000FF"/>
                </a:solidFill>
              </a:rPr>
              <a:t>this</a:t>
            </a:r>
            <a:r>
              <a:rPr lang="en-US" dirty="0"/>
              <a:t>(arguments)</a:t>
            </a:r>
          </a:p>
        </p:txBody>
      </p:sp>
      <p:pic>
        <p:nvPicPr>
          <p:cNvPr id="8" name="Picture 7"/>
          <p:cNvPicPr>
            <a:picLocks noChangeAspect="1"/>
          </p:cNvPicPr>
          <p:nvPr/>
        </p:nvPicPr>
        <p:blipFill>
          <a:blip r:embed="rId3"/>
          <a:stretch>
            <a:fillRect/>
          </a:stretch>
        </p:blipFill>
        <p:spPr>
          <a:xfrm>
            <a:off x="5098175" y="2147007"/>
            <a:ext cx="3593489" cy="4263587"/>
          </a:xfrm>
          <a:prstGeom prst="rect">
            <a:avLst/>
          </a:prstGeom>
        </p:spPr>
      </p:pic>
    </p:spTree>
    <p:extLst>
      <p:ext uri="{BB962C8B-B14F-4D97-AF65-F5344CB8AC3E}">
        <p14:creationId xmlns:p14="http://schemas.microsoft.com/office/powerpoint/2010/main" val="1341623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932873"/>
            <a:ext cx="8543637" cy="450654"/>
          </a:xfrm>
        </p:spPr>
        <p:txBody>
          <a:bodyPr/>
          <a:lstStyle/>
          <a:p>
            <a:r>
              <a:rPr lang="en-US" dirty="0"/>
              <a:t>What is wrong in the following code? </a:t>
            </a:r>
          </a:p>
        </p:txBody>
      </p:sp>
      <p:sp>
        <p:nvSpPr>
          <p:cNvPr id="3" name="Title 2"/>
          <p:cNvSpPr>
            <a:spLocks noGrp="1"/>
          </p:cNvSpPr>
          <p:nvPr>
            <p:ph type="ctrTitle"/>
          </p:nvPr>
        </p:nvSpPr>
        <p:spPr/>
        <p:txBody>
          <a:bodyPr/>
          <a:lstStyle/>
          <a:p>
            <a:r>
              <a:rPr lang="en-US" dirty="0"/>
              <a:t>Popup-Question(15): </a:t>
            </a:r>
            <a:r>
              <a:rPr lang="en-US" sz="2400" dirty="0"/>
              <a:t>Checkpoint 9.14.2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41</a:t>
            </a:fld>
            <a:endParaRPr lang="en-US"/>
          </a:p>
        </p:txBody>
      </p:sp>
      <p:pic>
        <p:nvPicPr>
          <p:cNvPr id="5" name="Picture 4"/>
          <p:cNvPicPr>
            <a:picLocks noChangeAspect="1"/>
          </p:cNvPicPr>
          <p:nvPr/>
        </p:nvPicPr>
        <p:blipFill rotWithShape="1">
          <a:blip r:embed="rId2"/>
          <a:srcRect t="16556"/>
          <a:stretch/>
        </p:blipFill>
        <p:spPr>
          <a:xfrm>
            <a:off x="2095269" y="1940004"/>
            <a:ext cx="4953457" cy="2342738"/>
          </a:xfrm>
          <a:prstGeom prst="rect">
            <a:avLst/>
          </a:prstGeom>
          <a:ln>
            <a:solidFill>
              <a:schemeClr val="accent1"/>
            </a:solidFill>
          </a:ln>
        </p:spPr>
      </p:pic>
      <p:sp>
        <p:nvSpPr>
          <p:cNvPr id="6" name="Rectangle 5"/>
          <p:cNvSpPr/>
          <p:nvPr/>
        </p:nvSpPr>
        <p:spPr>
          <a:xfrm>
            <a:off x="2888310" y="4839219"/>
            <a:ext cx="3367377" cy="923330"/>
          </a:xfrm>
          <a:prstGeom prst="rect">
            <a:avLst/>
          </a:prstGeom>
        </p:spPr>
        <p:txBody>
          <a:bodyPr wrap="square">
            <a:spAutoFit/>
          </a:bodyPr>
          <a:lstStyle/>
          <a:p>
            <a:pPr algn="ctr"/>
            <a:r>
              <a:rPr lang="en-US" dirty="0">
                <a:solidFill>
                  <a:srgbClr val="FF0000"/>
                </a:solidFill>
                <a:latin typeface="Times New Roman" panose="02020603050405020304" pitchFamily="18" charset="0"/>
                <a:cs typeface="Times New Roman" panose="02020603050405020304" pitchFamily="18" charset="0"/>
              </a:rPr>
              <a:t>Swap line 5 with line 6</a:t>
            </a:r>
          </a:p>
          <a:p>
            <a:pPr algn="ctr"/>
            <a:endParaRPr lang="en-US" dirty="0">
              <a:solidFill>
                <a:srgbClr val="FF0000"/>
              </a:solidFill>
              <a:latin typeface="Times New Roman" panose="02020603050405020304" pitchFamily="18" charset="0"/>
              <a:cs typeface="Times New Roman" panose="02020603050405020304" pitchFamily="18" charset="0"/>
            </a:endParaRPr>
          </a:p>
          <a:p>
            <a:pPr algn="ctr"/>
            <a:r>
              <a:rPr lang="en-US" dirty="0">
                <a:solidFill>
                  <a:srgbClr val="FF0000"/>
                </a:solidFill>
                <a:latin typeface="Times New Roman" panose="02020603050405020304" pitchFamily="18" charset="0"/>
                <a:cs typeface="Times New Roman" panose="02020603050405020304" pitchFamily="18" charset="0"/>
              </a:rPr>
              <a:t>Lines 10, 14, should be </a:t>
            </a:r>
            <a:r>
              <a:rPr lang="en-US" dirty="0" err="1">
                <a:solidFill>
                  <a:srgbClr val="FF0000"/>
                </a:solidFill>
                <a:latin typeface="Times New Roman" panose="02020603050405020304" pitchFamily="18" charset="0"/>
                <a:cs typeface="Times New Roman" panose="02020603050405020304" pitchFamily="18" charset="0"/>
              </a:rPr>
              <a:t>this.p</a:t>
            </a:r>
            <a:r>
              <a:rPr lang="en-US" dirty="0">
                <a:solidFill>
                  <a:srgbClr val="FF0000"/>
                </a:solidFill>
                <a:latin typeface="Times New Roman" panose="02020603050405020304" pitchFamily="18" charset="0"/>
                <a:cs typeface="Times New Roman" panose="02020603050405020304" pitchFamily="18" charset="0"/>
              </a:rPr>
              <a:t> = p;</a:t>
            </a:r>
          </a:p>
        </p:txBody>
      </p:sp>
    </p:spTree>
    <p:extLst>
      <p:ext uri="{BB962C8B-B14F-4D97-AF65-F5344CB8AC3E}">
        <p14:creationId xmlns:p14="http://schemas.microsoft.com/office/powerpoint/2010/main" val="23604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Public variables in a class can be modified directly.</a:t>
            </a:r>
          </a:p>
          <a:p>
            <a:r>
              <a:rPr lang="en-US" dirty="0"/>
              <a:t>Data may be tampered with:</a:t>
            </a:r>
          </a:p>
          <a:p>
            <a:pPr lvl="1"/>
            <a:r>
              <a:rPr lang="en-US" dirty="0"/>
              <a:t> </a:t>
            </a:r>
            <a:r>
              <a:rPr lang="en-US" sz="2000" dirty="0" err="1">
                <a:solidFill>
                  <a:srgbClr val="C00000"/>
                </a:solidFill>
              </a:rPr>
              <a:t>numberOfObjects</a:t>
            </a:r>
            <a:r>
              <a:rPr lang="en-US" sz="2000" dirty="0"/>
              <a:t> may be mistakenly set to an arbitrary value.</a:t>
            </a:r>
          </a:p>
          <a:p>
            <a:r>
              <a:rPr lang="en-US" dirty="0"/>
              <a:t>The class becomes difficult to maintain</a:t>
            </a:r>
          </a:p>
          <a:p>
            <a:pPr lvl="1"/>
            <a:r>
              <a:rPr lang="en-US" sz="2000" dirty="0"/>
              <a:t>Assume that we modify the class to ensure that the radius is nonnegative. </a:t>
            </a:r>
          </a:p>
          <a:p>
            <a:pPr lvl="1"/>
            <a:r>
              <a:rPr lang="en-US" sz="2000" dirty="0"/>
              <a:t>You have to change not only the Circle class but also the programs that use it because the clients may have modified the radius directly</a:t>
            </a:r>
          </a:p>
        </p:txBody>
      </p:sp>
      <p:sp>
        <p:nvSpPr>
          <p:cNvPr id="3" name="Title 2"/>
          <p:cNvSpPr>
            <a:spLocks noGrp="1"/>
          </p:cNvSpPr>
          <p:nvPr>
            <p:ph type="ctrTitle"/>
          </p:nvPr>
        </p:nvSpPr>
        <p:spPr/>
        <p:txBody>
          <a:bodyPr/>
          <a:lstStyle/>
          <a:p>
            <a:r>
              <a:rPr lang="en-US" dirty="0"/>
              <a:t>Data Field Encapsulation(1/3)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42</a:t>
            </a:fld>
            <a:endParaRPr lang="en-US"/>
          </a:p>
        </p:txBody>
      </p:sp>
      <p:pic>
        <p:nvPicPr>
          <p:cNvPr id="9" name="Picture 8"/>
          <p:cNvPicPr>
            <a:picLocks noChangeAspect="1"/>
          </p:cNvPicPr>
          <p:nvPr/>
        </p:nvPicPr>
        <p:blipFill rotWithShape="1">
          <a:blip r:embed="rId3"/>
          <a:srcRect l="3151" t="8998" b="75286"/>
          <a:stretch/>
        </p:blipFill>
        <p:spPr>
          <a:xfrm>
            <a:off x="4663705" y="1455088"/>
            <a:ext cx="3599551" cy="397565"/>
          </a:xfrm>
          <a:prstGeom prst="rect">
            <a:avLst/>
          </a:prstGeom>
        </p:spPr>
      </p:pic>
      <p:sp>
        <p:nvSpPr>
          <p:cNvPr id="6" name="Rectangle 5"/>
          <p:cNvSpPr/>
          <p:nvPr/>
        </p:nvSpPr>
        <p:spPr>
          <a:xfrm>
            <a:off x="2672555" y="4279882"/>
            <a:ext cx="3982300" cy="1538883"/>
          </a:xfrm>
          <a:prstGeom prst="rect">
            <a:avLst/>
          </a:prstGeom>
          <a:ln>
            <a:solidFill>
              <a:schemeClr val="accent1"/>
            </a:solidFill>
          </a:ln>
        </p:spPr>
        <p:txBody>
          <a:bodyPr wrap="square">
            <a:spAutoFit/>
          </a:bodyPr>
          <a:lstStyle/>
          <a:p>
            <a:pPr>
              <a:spcBef>
                <a:spcPts val="1200"/>
              </a:spcBef>
              <a:spcAft>
                <a:spcPts val="1200"/>
              </a:spcAft>
            </a:pPr>
            <a:r>
              <a:rPr lang="en-US" dirty="0">
                <a:latin typeface="Times New Roman" panose="02020603050405020304" pitchFamily="18" charset="0"/>
                <a:cs typeface="Times New Roman" panose="02020603050405020304" pitchFamily="18" charset="0"/>
              </a:rPr>
              <a:t>Circle circle2 = </a:t>
            </a:r>
            <a:r>
              <a:rPr lang="en-US" dirty="0">
                <a:solidFill>
                  <a:schemeClr val="accent5"/>
                </a:solidFill>
                <a:latin typeface="Times New Roman" panose="02020603050405020304" pitchFamily="18" charset="0"/>
                <a:cs typeface="Times New Roman" panose="02020603050405020304" pitchFamily="18" charset="0"/>
              </a:rPr>
              <a:t>new</a:t>
            </a:r>
            <a:r>
              <a:rPr lang="en-US" dirty="0">
                <a:latin typeface="Times New Roman" panose="02020603050405020304" pitchFamily="18" charset="0"/>
                <a:cs typeface="Times New Roman" panose="02020603050405020304" pitchFamily="18" charset="0"/>
              </a:rPr>
              <a:t> Circle(25);</a:t>
            </a:r>
          </a:p>
          <a:p>
            <a:pPr>
              <a:spcBef>
                <a:spcPts val="1200"/>
              </a:spcBef>
              <a:spcAft>
                <a:spcPts val="1200"/>
              </a:spcAft>
            </a:pPr>
            <a:r>
              <a:rPr lang="en-US" dirty="0">
                <a:latin typeface="Times New Roman" panose="02020603050405020304" pitchFamily="18" charset="0"/>
                <a:cs typeface="Times New Roman" panose="02020603050405020304" pitchFamily="18" charset="0"/>
              </a:rPr>
              <a:t>circle2.numberOfObjects=10;</a:t>
            </a:r>
          </a:p>
          <a:p>
            <a:pPr>
              <a:spcBef>
                <a:spcPts val="1200"/>
              </a:spcBef>
              <a:spcAft>
                <a:spcPts val="1200"/>
              </a:spcAft>
            </a:pPr>
            <a:r>
              <a:rPr lang="en-US" dirty="0">
                <a:latin typeface="Times New Roman" panose="02020603050405020304" pitchFamily="18" charset="0"/>
                <a:cs typeface="Times New Roman" panose="02020603050405020304" pitchFamily="18" charset="0"/>
              </a:rPr>
              <a:t>circle2.radius = -2;</a:t>
            </a:r>
          </a:p>
        </p:txBody>
      </p:sp>
      <p:sp>
        <p:nvSpPr>
          <p:cNvPr id="5" name="Rectangle 4"/>
          <p:cNvSpPr/>
          <p:nvPr/>
        </p:nvSpPr>
        <p:spPr>
          <a:xfrm>
            <a:off x="546933" y="4449158"/>
            <a:ext cx="1065119" cy="1200329"/>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Data may be tampered with</a:t>
            </a:r>
          </a:p>
        </p:txBody>
      </p:sp>
      <p:cxnSp>
        <p:nvCxnSpPr>
          <p:cNvPr id="8" name="Curved Connector 7"/>
          <p:cNvCxnSpPr>
            <a:cxnSpLocks/>
            <a:stCxn id="5" idx="3"/>
            <a:endCxn id="6" idx="1"/>
          </p:cNvCxnSpPr>
          <p:nvPr/>
        </p:nvCxnSpPr>
        <p:spPr>
          <a:xfrm>
            <a:off x="1612052" y="5049323"/>
            <a:ext cx="1060503" cy="1"/>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Curved Connector 9"/>
          <p:cNvCxnSpPr/>
          <p:nvPr/>
        </p:nvCxnSpPr>
        <p:spPr>
          <a:xfrm>
            <a:off x="1559492" y="5099689"/>
            <a:ext cx="1164919" cy="549798"/>
          </a:xfrm>
          <a:prstGeom prst="curvedConnector3">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714183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We can not access a private data field by an object from outside the class that defines that private field.</a:t>
            </a:r>
          </a:p>
          <a:p>
            <a:r>
              <a:rPr lang="en-US" dirty="0"/>
              <a:t>We need to retrieve and modify a data field. How can we make it accessible?</a:t>
            </a:r>
          </a:p>
          <a:p>
            <a:r>
              <a:rPr lang="en-US" dirty="0"/>
              <a:t>Solution:</a:t>
            </a:r>
          </a:p>
          <a:p>
            <a:pPr lvl="1"/>
            <a:r>
              <a:rPr lang="en-US" dirty="0"/>
              <a:t>Provide</a:t>
            </a:r>
            <a:r>
              <a:rPr lang="en-US" dirty="0">
                <a:solidFill>
                  <a:srgbClr val="FF0000"/>
                </a:solidFill>
              </a:rPr>
              <a:t> a public getter </a:t>
            </a:r>
            <a:r>
              <a:rPr lang="en-US" dirty="0"/>
              <a:t>(accessor) method to return its value.</a:t>
            </a:r>
          </a:p>
          <a:p>
            <a:pPr lvl="1"/>
            <a:r>
              <a:rPr lang="en-US" dirty="0"/>
              <a:t>Provide</a:t>
            </a:r>
            <a:r>
              <a:rPr lang="en-US" dirty="0">
                <a:solidFill>
                  <a:srgbClr val="FF0000"/>
                </a:solidFill>
              </a:rPr>
              <a:t> a public setter </a:t>
            </a:r>
            <a:r>
              <a:rPr lang="en-US" dirty="0"/>
              <a:t>(setter) method to set a new value.</a:t>
            </a:r>
          </a:p>
          <a:p>
            <a:r>
              <a:rPr lang="en-US" dirty="0"/>
              <a:t>Getter signature:</a:t>
            </a:r>
          </a:p>
          <a:p>
            <a:pPr lvl="1"/>
            <a:r>
              <a:rPr lang="en-US" dirty="0"/>
              <a:t>public </a:t>
            </a:r>
            <a:r>
              <a:rPr lang="en-US" dirty="0" err="1"/>
              <a:t>returnType</a:t>
            </a:r>
            <a:r>
              <a:rPr lang="en-US" dirty="0"/>
              <a:t> </a:t>
            </a:r>
            <a:r>
              <a:rPr lang="en-US" dirty="0" err="1"/>
              <a:t>getPropertyName</a:t>
            </a:r>
            <a:r>
              <a:rPr lang="en-US" dirty="0"/>
              <a:t>()</a:t>
            </a:r>
          </a:p>
          <a:p>
            <a:pPr lvl="1"/>
            <a:r>
              <a:rPr lang="en-US" dirty="0"/>
              <a:t>Example: public double </a:t>
            </a:r>
            <a:r>
              <a:rPr lang="en-US" dirty="0" err="1"/>
              <a:t>getRadius</a:t>
            </a:r>
            <a:r>
              <a:rPr lang="en-US" dirty="0"/>
              <a:t>()</a:t>
            </a:r>
          </a:p>
          <a:p>
            <a:r>
              <a:rPr lang="en-US" dirty="0"/>
              <a:t>Setter signature:</a:t>
            </a:r>
          </a:p>
          <a:p>
            <a:pPr lvl="1"/>
            <a:r>
              <a:rPr lang="en-US" dirty="0"/>
              <a:t>public void </a:t>
            </a:r>
            <a:r>
              <a:rPr lang="en-US" dirty="0" err="1"/>
              <a:t>setPropertyName</a:t>
            </a:r>
            <a:r>
              <a:rPr lang="en-US" dirty="0"/>
              <a:t>(dataType </a:t>
            </a:r>
            <a:r>
              <a:rPr lang="en-US" dirty="0" err="1"/>
              <a:t>propertyValue</a:t>
            </a:r>
            <a:r>
              <a:rPr lang="en-US" dirty="0"/>
              <a:t>)</a:t>
            </a:r>
          </a:p>
          <a:p>
            <a:pPr lvl="1"/>
            <a:r>
              <a:rPr lang="en-US" dirty="0"/>
              <a:t>Example: void </a:t>
            </a:r>
            <a:r>
              <a:rPr lang="en-US" dirty="0" err="1"/>
              <a:t>setRadius</a:t>
            </a:r>
            <a:r>
              <a:rPr lang="en-US" dirty="0"/>
              <a:t>(double </a:t>
            </a:r>
            <a:r>
              <a:rPr lang="en-US" dirty="0" err="1"/>
              <a:t>newRadius</a:t>
            </a:r>
            <a:r>
              <a:rPr lang="en-US" dirty="0"/>
              <a:t>)</a:t>
            </a:r>
          </a:p>
          <a:p>
            <a:endParaRPr lang="en-US" dirty="0"/>
          </a:p>
        </p:txBody>
      </p:sp>
      <p:sp>
        <p:nvSpPr>
          <p:cNvPr id="3" name="Title 2"/>
          <p:cNvSpPr>
            <a:spLocks noGrp="1"/>
          </p:cNvSpPr>
          <p:nvPr>
            <p:ph type="ctrTitle"/>
          </p:nvPr>
        </p:nvSpPr>
        <p:spPr/>
        <p:txBody>
          <a:bodyPr/>
          <a:lstStyle/>
          <a:p>
            <a:r>
              <a:rPr lang="en-US" dirty="0"/>
              <a:t>Data Field Encapsulation(2/3)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43</a:t>
            </a:fld>
            <a:endParaRPr lang="en-US"/>
          </a:p>
        </p:txBody>
      </p:sp>
    </p:spTree>
    <p:extLst>
      <p:ext uri="{BB962C8B-B14F-4D97-AF65-F5344CB8AC3E}">
        <p14:creationId xmlns:p14="http://schemas.microsoft.com/office/powerpoint/2010/main" val="30355078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Data Field Encapsulation(3/3)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44</a:t>
            </a:fld>
            <a:endParaRPr lang="en-US"/>
          </a:p>
        </p:txBody>
      </p:sp>
      <p:pic>
        <p:nvPicPr>
          <p:cNvPr id="6" name="Picture 5"/>
          <p:cNvPicPr>
            <a:picLocks noChangeAspect="1"/>
          </p:cNvPicPr>
          <p:nvPr/>
        </p:nvPicPr>
        <p:blipFill rotWithShape="1">
          <a:blip r:embed="rId2"/>
          <a:srcRect l="3621" r="10889" b="8304"/>
          <a:stretch/>
        </p:blipFill>
        <p:spPr>
          <a:xfrm>
            <a:off x="466918" y="5011378"/>
            <a:ext cx="3859771" cy="917079"/>
          </a:xfrm>
          <a:prstGeom prst="rect">
            <a:avLst/>
          </a:prstGeom>
        </p:spPr>
      </p:pic>
      <p:sp>
        <p:nvSpPr>
          <p:cNvPr id="8" name="Rectangle 7"/>
          <p:cNvSpPr/>
          <p:nvPr/>
        </p:nvSpPr>
        <p:spPr>
          <a:xfrm>
            <a:off x="4520628" y="944463"/>
            <a:ext cx="3742628" cy="400110"/>
          </a:xfrm>
          <a:prstGeom prst="rect">
            <a:avLst/>
          </a:prstGeom>
        </p:spPr>
        <p:txBody>
          <a:bodyPr wrap="none">
            <a:spAutoFit/>
          </a:bodyPr>
          <a:lstStyle/>
          <a:p>
            <a:r>
              <a:rPr lang="en-US" sz="2000" b="1" dirty="0">
                <a:solidFill>
                  <a:srgbClr val="FF0000"/>
                </a:solidFill>
                <a:latin typeface="Garamond" panose="02020404030301010803" pitchFamily="18" charset="0"/>
              </a:rPr>
              <a:t>The accessor and setter methods</a:t>
            </a:r>
          </a:p>
        </p:txBody>
      </p:sp>
      <p:graphicFrame>
        <p:nvGraphicFramePr>
          <p:cNvPr id="10" name="Content Placeholder 8"/>
          <p:cNvGraphicFramePr>
            <a:graphicFrameLocks/>
          </p:cNvGraphicFramePr>
          <p:nvPr>
            <p:extLst>
              <p:ext uri="{D42A27DB-BD31-4B8C-83A1-F6EECF244321}">
                <p14:modId xmlns:p14="http://schemas.microsoft.com/office/powerpoint/2010/main" val="3600037101"/>
              </p:ext>
            </p:extLst>
          </p:nvPr>
        </p:nvGraphicFramePr>
        <p:xfrm>
          <a:off x="413716" y="944463"/>
          <a:ext cx="3821243" cy="3322320"/>
        </p:xfrm>
        <a:graphic>
          <a:graphicData uri="http://schemas.openxmlformats.org/drawingml/2006/table">
            <a:tbl>
              <a:tblPr firstRow="1" bandRow="1">
                <a:tableStyleId>{10A1B5D5-9B99-4C35-A422-299274C87663}</a:tableStyleId>
              </a:tblPr>
              <a:tblGrid>
                <a:gridCol w="3821243">
                  <a:extLst>
                    <a:ext uri="{9D8B030D-6E8A-4147-A177-3AD203B41FA5}">
                      <a16:colId xmlns:a16="http://schemas.microsoft.com/office/drawing/2014/main" val="4034496544"/>
                    </a:ext>
                  </a:extLst>
                </a:gridCol>
              </a:tblGrid>
              <a:tr h="457200">
                <a:tc>
                  <a:txBody>
                    <a:bodyPr/>
                    <a:lstStyle/>
                    <a:p>
                      <a:pPr algn="ctr"/>
                      <a:r>
                        <a:rPr lang="en-US" sz="1800" dirty="0" err="1">
                          <a:latin typeface="Garamond" panose="02020404030301010803" pitchFamily="18" charset="0"/>
                        </a:rPr>
                        <a:t>CircleWithEncapsulation</a:t>
                      </a:r>
                      <a:endParaRPr lang="en-US" sz="1800" b="1" dirty="0">
                        <a:latin typeface="Garamond" panose="02020404030301010803" pitchFamily="18" charset="0"/>
                        <a:cs typeface="Times New Roman" panose="02020603050405020304" pitchFamily="18" charset="0"/>
                      </a:endParaRPr>
                    </a:p>
                  </a:txBody>
                  <a:tcPr anchor="ctr"/>
                </a:tc>
                <a:extLst>
                  <a:ext uri="{0D108BD9-81ED-4DB2-BD59-A6C34878D82A}">
                    <a16:rowId xmlns:a16="http://schemas.microsoft.com/office/drawing/2014/main" val="594484894"/>
                  </a:ext>
                </a:extLst>
              </a:tr>
              <a:tr h="365760">
                <a:tc>
                  <a:txBody>
                    <a:bodyPr/>
                    <a:lstStyle/>
                    <a:p>
                      <a:r>
                        <a:rPr lang="en-US" sz="1600" dirty="0">
                          <a:latin typeface="Garamond" panose="02020404030301010803" pitchFamily="18" charset="0"/>
                        </a:rPr>
                        <a:t>-radius: double</a:t>
                      </a:r>
                    </a:p>
                    <a:p>
                      <a:r>
                        <a:rPr lang="en-US" sz="1600" dirty="0">
                          <a:latin typeface="Garamond" panose="02020404030301010803" pitchFamily="18" charset="0"/>
                        </a:rPr>
                        <a:t>-</a:t>
                      </a:r>
                      <a:r>
                        <a:rPr lang="en-US" sz="1600" dirty="0" err="1">
                          <a:latin typeface="Garamond" panose="02020404030301010803" pitchFamily="18" charset="0"/>
                        </a:rPr>
                        <a:t>centerX:int</a:t>
                      </a:r>
                      <a:endParaRPr lang="en-US" sz="1600" dirty="0">
                        <a:latin typeface="Garamond" panose="02020404030301010803" pitchFamily="18" charset="0"/>
                      </a:endParaRPr>
                    </a:p>
                    <a:p>
                      <a:r>
                        <a:rPr lang="en-US" sz="1600" dirty="0">
                          <a:latin typeface="Garamond" panose="02020404030301010803" pitchFamily="18" charset="0"/>
                        </a:rPr>
                        <a:t>-</a:t>
                      </a:r>
                      <a:r>
                        <a:rPr lang="en-US" sz="1600" dirty="0" err="1">
                          <a:latin typeface="Garamond" panose="02020404030301010803" pitchFamily="18" charset="0"/>
                        </a:rPr>
                        <a:t>centerY:int</a:t>
                      </a:r>
                      <a:endParaRPr lang="en-US" sz="1600" dirty="0">
                        <a:latin typeface="Garamond" panose="02020404030301010803" pitchFamily="18" charset="0"/>
                      </a:endParaRPr>
                    </a:p>
                    <a:p>
                      <a:r>
                        <a:rPr lang="en-US" sz="1600" dirty="0">
                          <a:latin typeface="Garamond" panose="02020404030301010803" pitchFamily="18" charset="0"/>
                          <a:cs typeface="Times New Roman" panose="02020603050405020304" pitchFamily="18" charset="0"/>
                        </a:rPr>
                        <a:t>-</a:t>
                      </a:r>
                      <a:r>
                        <a:rPr lang="en-US" sz="1600" dirty="0" err="1">
                          <a:latin typeface="Garamond" panose="02020404030301010803" pitchFamily="18" charset="0"/>
                          <a:cs typeface="Times New Roman" panose="02020603050405020304" pitchFamily="18" charset="0"/>
                        </a:rPr>
                        <a:t>numberOfCircles:int</a:t>
                      </a:r>
                      <a:endParaRPr lang="en-US" sz="1600" dirty="0">
                        <a:latin typeface="Garamond" panose="02020404030301010803" pitchFamily="18" charset="0"/>
                        <a:cs typeface="Times New Roman" panose="02020603050405020304" pitchFamily="18" charset="0"/>
                      </a:endParaRPr>
                    </a:p>
                  </a:txBody>
                  <a:tcPr/>
                </a:tc>
                <a:extLst>
                  <a:ext uri="{0D108BD9-81ED-4DB2-BD59-A6C34878D82A}">
                    <a16:rowId xmlns:a16="http://schemas.microsoft.com/office/drawing/2014/main" val="4195367508"/>
                  </a:ext>
                </a:extLst>
              </a:tr>
              <a:tr h="457200">
                <a:tc>
                  <a:txBody>
                    <a:bodyPr/>
                    <a:lstStyle/>
                    <a:p>
                      <a:r>
                        <a:rPr lang="en-US" sz="1600" dirty="0">
                          <a:latin typeface="Garamond" panose="02020404030301010803" pitchFamily="18" charset="0"/>
                        </a:rPr>
                        <a:t>+</a:t>
                      </a:r>
                      <a:r>
                        <a:rPr lang="en-US" sz="1600" dirty="0" err="1">
                          <a:latin typeface="Garamond" panose="02020404030301010803" pitchFamily="18" charset="0"/>
                        </a:rPr>
                        <a:t>getRadius</a:t>
                      </a:r>
                      <a:r>
                        <a:rPr lang="en-US" sz="1600" dirty="0">
                          <a:latin typeface="Garamond" panose="02020404030301010803" pitchFamily="18" charset="0"/>
                        </a:rPr>
                        <a:t>(): double</a:t>
                      </a:r>
                    </a:p>
                    <a:p>
                      <a:r>
                        <a:rPr lang="en-US" sz="1600" dirty="0">
                          <a:latin typeface="Garamond" panose="02020404030301010803" pitchFamily="18" charset="0"/>
                        </a:rPr>
                        <a:t>+</a:t>
                      </a:r>
                      <a:r>
                        <a:rPr lang="en-US" sz="1600" dirty="0" err="1">
                          <a:latin typeface="Garamond" panose="02020404030301010803" pitchFamily="18" charset="0"/>
                        </a:rPr>
                        <a:t>setRadius</a:t>
                      </a:r>
                      <a:r>
                        <a:rPr lang="en-US" sz="1600" dirty="0">
                          <a:latin typeface="Garamond" panose="02020404030301010803" pitchFamily="18" charset="0"/>
                        </a:rPr>
                        <a:t>():void</a:t>
                      </a:r>
                    </a:p>
                    <a:p>
                      <a:r>
                        <a:rPr lang="en-US" sz="1600" dirty="0">
                          <a:latin typeface="Garamond" panose="02020404030301010803" pitchFamily="18" charset="0"/>
                        </a:rPr>
                        <a:t>+</a:t>
                      </a:r>
                      <a:r>
                        <a:rPr lang="en-US" sz="1600" dirty="0" err="1">
                          <a:latin typeface="Garamond" panose="02020404030301010803" pitchFamily="18" charset="0"/>
                        </a:rPr>
                        <a:t>getCenterX</a:t>
                      </a:r>
                      <a:r>
                        <a:rPr lang="en-US" sz="1600" dirty="0">
                          <a:latin typeface="Garamond" panose="02020404030301010803" pitchFamily="18" charset="0"/>
                        </a:rPr>
                        <a:t>():double</a:t>
                      </a:r>
                    </a:p>
                    <a:p>
                      <a:r>
                        <a:rPr lang="en-US" sz="1600" dirty="0">
                          <a:latin typeface="Garamond" panose="02020404030301010803" pitchFamily="18" charset="0"/>
                        </a:rPr>
                        <a:t>+</a:t>
                      </a:r>
                      <a:r>
                        <a:rPr lang="en-US" sz="1600" dirty="0" err="1">
                          <a:latin typeface="Garamond" panose="02020404030301010803" pitchFamily="18" charset="0"/>
                        </a:rPr>
                        <a:t>setCenterX</a:t>
                      </a:r>
                      <a:r>
                        <a:rPr lang="en-US" sz="1600" dirty="0">
                          <a:latin typeface="Garamond" panose="02020404030301010803" pitchFamily="18" charset="0"/>
                        </a:rPr>
                        <a:t>(double </a:t>
                      </a:r>
                      <a:r>
                        <a:rPr lang="en-US" sz="1600" dirty="0" err="1">
                          <a:latin typeface="Garamond" panose="02020404030301010803" pitchFamily="18" charset="0"/>
                        </a:rPr>
                        <a:t>centerX</a:t>
                      </a:r>
                      <a:r>
                        <a:rPr lang="en-US" sz="1600" dirty="0">
                          <a:latin typeface="Garamond" panose="02020404030301010803" pitchFamily="18" charset="0"/>
                        </a:rPr>
                        <a:t>): void</a:t>
                      </a:r>
                    </a:p>
                    <a:p>
                      <a:r>
                        <a:rPr lang="en-US" sz="1600" dirty="0">
                          <a:latin typeface="Garamond" panose="02020404030301010803" pitchFamily="18" charset="0"/>
                        </a:rPr>
                        <a:t>+</a:t>
                      </a:r>
                      <a:r>
                        <a:rPr lang="en-US" sz="1600" dirty="0" err="1">
                          <a:latin typeface="Garamond" panose="02020404030301010803" pitchFamily="18" charset="0"/>
                        </a:rPr>
                        <a:t>getCenterY</a:t>
                      </a:r>
                      <a:r>
                        <a:rPr lang="en-US" sz="1600" dirty="0">
                          <a:latin typeface="Garamond" panose="02020404030301010803" pitchFamily="18" charset="0"/>
                        </a:rPr>
                        <a:t>():double</a:t>
                      </a:r>
                    </a:p>
                    <a:p>
                      <a:r>
                        <a:rPr lang="en-US" sz="1600" dirty="0">
                          <a:latin typeface="Garamond" panose="02020404030301010803" pitchFamily="18" charset="0"/>
                        </a:rPr>
                        <a:t>+</a:t>
                      </a:r>
                      <a:r>
                        <a:rPr lang="en-US" sz="1600" dirty="0" err="1">
                          <a:latin typeface="Garamond" panose="02020404030301010803" pitchFamily="18" charset="0"/>
                        </a:rPr>
                        <a:t>setCenterY</a:t>
                      </a:r>
                      <a:r>
                        <a:rPr lang="en-US" sz="1600" dirty="0">
                          <a:latin typeface="Garamond" panose="02020404030301010803" pitchFamily="18" charset="0"/>
                        </a:rPr>
                        <a:t>(double </a:t>
                      </a:r>
                      <a:r>
                        <a:rPr lang="en-US" sz="1600" dirty="0" err="1">
                          <a:latin typeface="Garamond" panose="02020404030301010803" pitchFamily="18" charset="0"/>
                        </a:rPr>
                        <a:t>centerY</a:t>
                      </a:r>
                      <a:r>
                        <a:rPr lang="en-US" sz="1600" dirty="0">
                          <a:latin typeface="Garamond" panose="02020404030301010803" pitchFamily="18" charset="0"/>
                        </a:rPr>
                        <a:t>): void</a:t>
                      </a:r>
                    </a:p>
                    <a:p>
                      <a:r>
                        <a:rPr lang="en-US" sz="1600" dirty="0">
                          <a:solidFill>
                            <a:srgbClr val="FF0000"/>
                          </a:solidFill>
                          <a:latin typeface="Garamond" panose="02020404030301010803" pitchFamily="18" charset="0"/>
                          <a:cs typeface="Times New Roman" panose="02020603050405020304" pitchFamily="18" charset="0"/>
                        </a:rPr>
                        <a:t>+</a:t>
                      </a:r>
                      <a:r>
                        <a:rPr lang="en-US" sz="1600" dirty="0" err="1">
                          <a:solidFill>
                            <a:srgbClr val="FF0000"/>
                          </a:solidFill>
                          <a:latin typeface="Garamond" panose="02020404030301010803" pitchFamily="18" charset="0"/>
                          <a:cs typeface="Times New Roman" panose="02020603050405020304" pitchFamily="18" charset="0"/>
                        </a:rPr>
                        <a:t>getNumberOfCircles</a:t>
                      </a:r>
                      <a:r>
                        <a:rPr lang="en-US" sz="1600" dirty="0">
                          <a:solidFill>
                            <a:srgbClr val="FF0000"/>
                          </a:solidFill>
                          <a:latin typeface="Garamond" panose="02020404030301010803" pitchFamily="18" charset="0"/>
                          <a:cs typeface="Times New Roman" panose="02020603050405020304" pitchFamily="18" charset="0"/>
                        </a:rPr>
                        <a:t>()</a:t>
                      </a:r>
                    </a:p>
                  </a:txBody>
                  <a:tcPr/>
                </a:tc>
                <a:extLst>
                  <a:ext uri="{0D108BD9-81ED-4DB2-BD59-A6C34878D82A}">
                    <a16:rowId xmlns:a16="http://schemas.microsoft.com/office/drawing/2014/main" val="3441027301"/>
                  </a:ext>
                </a:extLst>
              </a:tr>
            </a:tbl>
          </a:graphicData>
        </a:graphic>
      </p:graphicFrame>
      <p:sp>
        <p:nvSpPr>
          <p:cNvPr id="2" name="Rectangle 1"/>
          <p:cNvSpPr/>
          <p:nvPr/>
        </p:nvSpPr>
        <p:spPr>
          <a:xfrm>
            <a:off x="883479" y="4386604"/>
            <a:ext cx="3026650" cy="523220"/>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The </a:t>
            </a:r>
            <a:r>
              <a:rPr lang="en-US" sz="1400" b="1" dirty="0">
                <a:solidFill>
                  <a:srgbClr val="FF0000"/>
                </a:solidFill>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sign indicates a </a:t>
            </a:r>
            <a:r>
              <a:rPr lang="en-US" sz="1400" b="1" dirty="0">
                <a:solidFill>
                  <a:srgbClr val="FF0000"/>
                </a:solidFill>
                <a:latin typeface="Times New Roman" panose="02020603050405020304" pitchFamily="18" charset="0"/>
                <a:cs typeface="Times New Roman" panose="02020603050405020304" pitchFamily="18" charset="0"/>
              </a:rPr>
              <a:t>private</a:t>
            </a:r>
            <a:r>
              <a:rPr lang="en-US" sz="1400" dirty="0">
                <a:latin typeface="Times New Roman" panose="02020603050405020304" pitchFamily="18" charset="0"/>
                <a:cs typeface="Times New Roman" panose="02020603050405020304" pitchFamily="18" charset="0"/>
              </a:rPr>
              <a:t> modifier</a:t>
            </a:r>
          </a:p>
          <a:p>
            <a:r>
              <a:rPr lang="en-US" sz="1400" dirty="0">
                <a:latin typeface="Times New Roman" panose="02020603050405020304" pitchFamily="18" charset="0"/>
                <a:cs typeface="Times New Roman" panose="02020603050405020304" pitchFamily="18" charset="0"/>
              </a:rPr>
              <a:t>The </a:t>
            </a:r>
            <a:r>
              <a:rPr lang="en-US" sz="1400" b="1" dirty="0">
                <a:solidFill>
                  <a:schemeClr val="accent6">
                    <a:lumMod val="50000"/>
                  </a:schemeClr>
                </a:solidFill>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sign indicates a </a:t>
            </a:r>
            <a:r>
              <a:rPr lang="en-US" sz="1400" b="1" dirty="0">
                <a:solidFill>
                  <a:schemeClr val="accent6">
                    <a:lumMod val="50000"/>
                  </a:schemeClr>
                </a:solidFill>
                <a:latin typeface="Times New Roman" panose="02020603050405020304" pitchFamily="18" charset="0"/>
                <a:cs typeface="Times New Roman" panose="02020603050405020304" pitchFamily="18" charset="0"/>
              </a:rPr>
              <a:t>public</a:t>
            </a:r>
            <a:r>
              <a:rPr lang="en-US" sz="1400" dirty="0">
                <a:latin typeface="Times New Roman" panose="02020603050405020304" pitchFamily="18" charset="0"/>
                <a:cs typeface="Times New Roman" panose="02020603050405020304" pitchFamily="18" charset="0"/>
              </a:rPr>
              <a:t> modifier</a:t>
            </a:r>
          </a:p>
        </p:txBody>
      </p:sp>
      <p:pic>
        <p:nvPicPr>
          <p:cNvPr id="7" name="Picture 6"/>
          <p:cNvPicPr>
            <a:picLocks noChangeAspect="1"/>
          </p:cNvPicPr>
          <p:nvPr/>
        </p:nvPicPr>
        <p:blipFill>
          <a:blip r:embed="rId3"/>
          <a:stretch>
            <a:fillRect/>
          </a:stretch>
        </p:blipFill>
        <p:spPr>
          <a:xfrm>
            <a:off x="4638421" y="1344573"/>
            <a:ext cx="4042338" cy="5054770"/>
          </a:xfrm>
          <a:prstGeom prst="rect">
            <a:avLst/>
          </a:prstGeom>
        </p:spPr>
      </p:pic>
      <p:sp>
        <p:nvSpPr>
          <p:cNvPr id="12" name="Rectangle 11"/>
          <p:cNvSpPr/>
          <p:nvPr/>
        </p:nvSpPr>
        <p:spPr>
          <a:xfrm>
            <a:off x="657694" y="6030011"/>
            <a:ext cx="3333285" cy="369332"/>
          </a:xfrm>
          <a:prstGeom prst="rect">
            <a:avLst/>
          </a:prstGeom>
        </p:spPr>
        <p:txBody>
          <a:bodyPr wrap="none">
            <a:spAutoFit/>
          </a:bodyPr>
          <a:lstStyle/>
          <a:p>
            <a:r>
              <a:rPr lang="en-US" dirty="0">
                <a:solidFill>
                  <a:srgbClr val="FF0000"/>
                </a:solidFill>
                <a:latin typeface="Times New Roman" panose="02020603050405020304" pitchFamily="18" charset="0"/>
                <a:cs typeface="Times New Roman" panose="02020603050405020304" pitchFamily="18" charset="0"/>
              </a:rPr>
              <a:t>CircleWithEncapsulationTest.java</a:t>
            </a:r>
          </a:p>
        </p:txBody>
      </p:sp>
    </p:spTree>
    <p:extLst>
      <p:ext uri="{BB962C8B-B14F-4D97-AF65-F5344CB8AC3E}">
        <p14:creationId xmlns:p14="http://schemas.microsoft.com/office/powerpoint/2010/main" val="2701789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932873"/>
            <a:ext cx="8543637" cy="522216"/>
          </a:xfrm>
        </p:spPr>
        <p:txBody>
          <a:bodyPr/>
          <a:lstStyle/>
          <a:p>
            <a:r>
              <a:rPr lang="en-US" dirty="0"/>
              <a:t>Does the following code cause any problems? explain why.</a:t>
            </a:r>
          </a:p>
        </p:txBody>
      </p:sp>
      <p:sp>
        <p:nvSpPr>
          <p:cNvPr id="3" name="Title 2"/>
          <p:cNvSpPr>
            <a:spLocks noGrp="1"/>
          </p:cNvSpPr>
          <p:nvPr>
            <p:ph type="ctrTitle"/>
          </p:nvPr>
        </p:nvSpPr>
        <p:spPr/>
        <p:txBody>
          <a:bodyPr/>
          <a:lstStyle/>
          <a:p>
            <a:r>
              <a:rPr lang="en-US" dirty="0"/>
              <a:t>Popup-Question(10): </a:t>
            </a:r>
            <a:r>
              <a:rPr lang="en-US" sz="2400" dirty="0"/>
              <a:t>checkpoint 9.9.3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45</a:t>
            </a:fld>
            <a:endParaRPr lang="en-US"/>
          </a:p>
        </p:txBody>
      </p:sp>
      <p:pic>
        <p:nvPicPr>
          <p:cNvPr id="5" name="Picture 4"/>
          <p:cNvPicPr>
            <a:picLocks noChangeAspect="1"/>
          </p:cNvPicPr>
          <p:nvPr/>
        </p:nvPicPr>
        <p:blipFill>
          <a:blip r:embed="rId2"/>
          <a:stretch>
            <a:fillRect/>
          </a:stretch>
        </p:blipFill>
        <p:spPr>
          <a:xfrm>
            <a:off x="1081087" y="1600201"/>
            <a:ext cx="6981825" cy="3019425"/>
          </a:xfrm>
          <a:prstGeom prst="rect">
            <a:avLst/>
          </a:prstGeom>
        </p:spPr>
      </p:pic>
      <p:sp>
        <p:nvSpPr>
          <p:cNvPr id="6" name="Rectangle 5"/>
          <p:cNvSpPr/>
          <p:nvPr/>
        </p:nvSpPr>
        <p:spPr>
          <a:xfrm>
            <a:off x="314469" y="5201652"/>
            <a:ext cx="8515061" cy="646331"/>
          </a:xfrm>
          <a:prstGeom prst="rect">
            <a:avLst/>
          </a:prstGeom>
        </p:spPr>
        <p:txBody>
          <a:bodyPr wrap="square">
            <a:spAutoFit/>
          </a:bodyPr>
          <a:lstStyle/>
          <a:p>
            <a:pPr algn="ctr"/>
            <a:r>
              <a:rPr lang="en-US" dirty="0">
                <a:solidFill>
                  <a:srgbClr val="FF0000"/>
                </a:solidFill>
                <a:latin typeface="Times New Roman" panose="02020603050405020304" pitchFamily="18" charset="0"/>
                <a:cs typeface="Times New Roman" panose="02020603050405020304" pitchFamily="18" charset="0"/>
              </a:rPr>
              <a:t>Not a problem. Though radius is private, </a:t>
            </a:r>
            <a:r>
              <a:rPr lang="en-US" dirty="0" err="1">
                <a:solidFill>
                  <a:srgbClr val="FF0000"/>
                </a:solidFill>
                <a:latin typeface="Times New Roman" panose="02020603050405020304" pitchFamily="18" charset="0"/>
                <a:cs typeface="Times New Roman" panose="02020603050405020304" pitchFamily="18" charset="0"/>
              </a:rPr>
              <a:t>myCircle.radius</a:t>
            </a:r>
            <a:r>
              <a:rPr lang="en-US" dirty="0">
                <a:solidFill>
                  <a:srgbClr val="FF0000"/>
                </a:solidFill>
                <a:latin typeface="Times New Roman" panose="02020603050405020304" pitchFamily="18" charset="0"/>
                <a:cs typeface="Times New Roman" panose="02020603050405020304" pitchFamily="18" charset="0"/>
              </a:rPr>
              <a:t> is used inside the Circle class. Thus, it is fine.</a:t>
            </a:r>
          </a:p>
        </p:txBody>
      </p:sp>
    </p:spTree>
    <p:extLst>
      <p:ext uri="{BB962C8B-B14F-4D97-AF65-F5344CB8AC3E}">
        <p14:creationId xmlns:p14="http://schemas.microsoft.com/office/powerpoint/2010/main" val="316531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31083"/>
          <a:stretch/>
        </p:blipFill>
        <p:spPr>
          <a:xfrm>
            <a:off x="195572" y="3476367"/>
            <a:ext cx="4936647" cy="2689243"/>
          </a:xfrm>
          <a:prstGeom prst="rect">
            <a:avLst/>
          </a:prstGeom>
        </p:spPr>
      </p:pic>
      <p:sp>
        <p:nvSpPr>
          <p:cNvPr id="2" name="Content Placeholder 1"/>
          <p:cNvSpPr>
            <a:spLocks noGrp="1"/>
          </p:cNvSpPr>
          <p:nvPr>
            <p:ph idx="1"/>
          </p:nvPr>
        </p:nvSpPr>
        <p:spPr>
          <a:xfrm>
            <a:off x="300182" y="932873"/>
            <a:ext cx="8543637" cy="2398383"/>
          </a:xfrm>
        </p:spPr>
        <p:txBody>
          <a:bodyPr>
            <a:normAutofit/>
          </a:bodyPr>
          <a:lstStyle/>
          <a:p>
            <a:r>
              <a:rPr lang="en-US" dirty="0"/>
              <a:t>Passing an object to a method is to pass the reference of the object.</a:t>
            </a:r>
          </a:p>
          <a:p>
            <a:r>
              <a:rPr lang="en-US" dirty="0"/>
              <a:t>Changing the properties of the object inside the method has the same effect as doing so outside the method. </a:t>
            </a:r>
          </a:p>
          <a:p>
            <a:r>
              <a:rPr lang="en-US" dirty="0"/>
              <a:t>Changing the reference to point to another object inside the method has no effect.</a:t>
            </a:r>
          </a:p>
          <a:p>
            <a:endParaRPr lang="en-US" sz="2800" dirty="0"/>
          </a:p>
        </p:txBody>
      </p:sp>
      <p:sp>
        <p:nvSpPr>
          <p:cNvPr id="3" name="Title 2"/>
          <p:cNvSpPr>
            <a:spLocks noGrp="1"/>
          </p:cNvSpPr>
          <p:nvPr>
            <p:ph type="ctrTitle"/>
          </p:nvPr>
        </p:nvSpPr>
        <p:spPr/>
        <p:txBody>
          <a:bodyPr/>
          <a:lstStyle/>
          <a:p>
            <a:r>
              <a:rPr lang="en-US" dirty="0"/>
              <a:t>Passing Objects to Methods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46</a:t>
            </a:fld>
            <a:endParaRPr lang="en-US"/>
          </a:p>
        </p:txBody>
      </p:sp>
      <p:pic>
        <p:nvPicPr>
          <p:cNvPr id="6"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7154" y="3216883"/>
            <a:ext cx="4002377" cy="1412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5" name="Picture 4"/>
          <p:cNvPicPr>
            <a:picLocks noChangeAspect="1"/>
          </p:cNvPicPr>
          <p:nvPr/>
        </p:nvPicPr>
        <p:blipFill>
          <a:blip r:embed="rId5"/>
          <a:stretch>
            <a:fillRect/>
          </a:stretch>
        </p:blipFill>
        <p:spPr>
          <a:xfrm>
            <a:off x="5226826" y="4828397"/>
            <a:ext cx="3721702" cy="1433479"/>
          </a:xfrm>
          <a:prstGeom prst="rect">
            <a:avLst/>
          </a:prstGeom>
          <a:ln>
            <a:solidFill>
              <a:schemeClr val="accent1"/>
            </a:solidFill>
          </a:ln>
        </p:spPr>
      </p:pic>
    </p:spTree>
    <p:extLst>
      <p:ext uri="{BB962C8B-B14F-4D97-AF65-F5344CB8AC3E}">
        <p14:creationId xmlns:p14="http://schemas.microsoft.com/office/powerpoint/2010/main" val="3602535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Popup-Question(11): </a:t>
            </a:r>
            <a:r>
              <a:rPr lang="en-US" sz="2000" dirty="0"/>
              <a:t>Show the output of the following program?</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47</a:t>
            </a:fld>
            <a:endParaRPr lang="en-US"/>
          </a:p>
        </p:txBody>
      </p:sp>
      <p:pic>
        <p:nvPicPr>
          <p:cNvPr id="6" name="Picture 5"/>
          <p:cNvPicPr>
            <a:picLocks noChangeAspect="1"/>
          </p:cNvPicPr>
          <p:nvPr/>
        </p:nvPicPr>
        <p:blipFill>
          <a:blip r:embed="rId2"/>
          <a:stretch>
            <a:fillRect/>
          </a:stretch>
        </p:blipFill>
        <p:spPr>
          <a:xfrm>
            <a:off x="394571" y="1014332"/>
            <a:ext cx="2933700" cy="1514475"/>
          </a:xfrm>
          <a:prstGeom prst="rect">
            <a:avLst/>
          </a:prstGeom>
          <a:ln>
            <a:noFill/>
          </a:ln>
        </p:spPr>
      </p:pic>
      <p:sp>
        <p:nvSpPr>
          <p:cNvPr id="7" name="Rectangle 6"/>
          <p:cNvSpPr/>
          <p:nvPr/>
        </p:nvSpPr>
        <p:spPr>
          <a:xfrm>
            <a:off x="1331626" y="2263142"/>
            <a:ext cx="1931723" cy="369332"/>
          </a:xfrm>
          <a:prstGeom prst="rect">
            <a:avLst/>
          </a:prstGeom>
        </p:spPr>
        <p:txBody>
          <a:bodyPr wrap="square">
            <a:spAutoFit/>
          </a:bodyPr>
          <a:lstStyle/>
          <a:p>
            <a:r>
              <a:rPr lang="en-US" dirty="0">
                <a:latin typeface="Cambria" panose="02040503050406030204" pitchFamily="18" charset="0"/>
                <a:ea typeface="Cambria" panose="02040503050406030204" pitchFamily="18" charset="0"/>
              </a:rPr>
              <a:t>After swap1: </a:t>
            </a:r>
            <a:r>
              <a:rPr lang="en-US" dirty="0">
                <a:solidFill>
                  <a:srgbClr val="FF0000"/>
                </a:solidFill>
                <a:latin typeface="Cambria" panose="02040503050406030204" pitchFamily="18" charset="0"/>
                <a:ea typeface="Cambria" panose="02040503050406030204" pitchFamily="18" charset="0"/>
              </a:rPr>
              <a:t>1  2</a:t>
            </a:r>
          </a:p>
        </p:txBody>
      </p:sp>
      <p:pic>
        <p:nvPicPr>
          <p:cNvPr id="9" name="Picture 8"/>
          <p:cNvPicPr>
            <a:picLocks noChangeAspect="1"/>
          </p:cNvPicPr>
          <p:nvPr/>
        </p:nvPicPr>
        <p:blipFill>
          <a:blip r:embed="rId3"/>
          <a:stretch>
            <a:fillRect/>
          </a:stretch>
        </p:blipFill>
        <p:spPr>
          <a:xfrm>
            <a:off x="3769420" y="942723"/>
            <a:ext cx="2228296" cy="1982529"/>
          </a:xfrm>
          <a:prstGeom prst="rect">
            <a:avLst/>
          </a:prstGeom>
        </p:spPr>
      </p:pic>
      <p:pic>
        <p:nvPicPr>
          <p:cNvPr id="8" name="Picture 7"/>
          <p:cNvPicPr>
            <a:picLocks noChangeAspect="1"/>
          </p:cNvPicPr>
          <p:nvPr/>
        </p:nvPicPr>
        <p:blipFill rotWithShape="1">
          <a:blip r:embed="rId4"/>
          <a:srcRect t="47177"/>
          <a:stretch/>
        </p:blipFill>
        <p:spPr>
          <a:xfrm>
            <a:off x="4647593" y="3110989"/>
            <a:ext cx="4270940" cy="3305353"/>
          </a:xfrm>
          <a:prstGeom prst="rect">
            <a:avLst/>
          </a:prstGeom>
          <a:ln>
            <a:solidFill>
              <a:schemeClr val="accent1"/>
            </a:solidFill>
          </a:ln>
        </p:spPr>
      </p:pic>
      <p:sp>
        <p:nvSpPr>
          <p:cNvPr id="11" name="Rectangle 10"/>
          <p:cNvSpPr/>
          <p:nvPr/>
        </p:nvSpPr>
        <p:spPr>
          <a:xfrm>
            <a:off x="1330319" y="2559995"/>
            <a:ext cx="1931723" cy="369332"/>
          </a:xfrm>
          <a:prstGeom prst="rect">
            <a:avLst/>
          </a:prstGeom>
        </p:spPr>
        <p:txBody>
          <a:bodyPr wrap="square">
            <a:spAutoFit/>
          </a:bodyPr>
          <a:lstStyle/>
          <a:p>
            <a:r>
              <a:rPr lang="en-US" dirty="0">
                <a:latin typeface="Cambria" panose="02040503050406030204" pitchFamily="18" charset="0"/>
                <a:ea typeface="Cambria" panose="02040503050406030204" pitchFamily="18" charset="0"/>
              </a:rPr>
              <a:t>After swap2: </a:t>
            </a:r>
            <a:r>
              <a:rPr lang="en-US" dirty="0">
                <a:solidFill>
                  <a:srgbClr val="FF0000"/>
                </a:solidFill>
                <a:latin typeface="Cambria" panose="02040503050406030204" pitchFamily="18" charset="0"/>
                <a:ea typeface="Cambria" panose="02040503050406030204" pitchFamily="18" charset="0"/>
              </a:rPr>
              <a:t>2  1</a:t>
            </a:r>
          </a:p>
        </p:txBody>
      </p:sp>
      <p:sp>
        <p:nvSpPr>
          <p:cNvPr id="12" name="Rectangle 11"/>
          <p:cNvSpPr/>
          <p:nvPr/>
        </p:nvSpPr>
        <p:spPr>
          <a:xfrm>
            <a:off x="1330319" y="2856848"/>
            <a:ext cx="1931723" cy="369332"/>
          </a:xfrm>
          <a:prstGeom prst="rect">
            <a:avLst/>
          </a:prstGeom>
        </p:spPr>
        <p:txBody>
          <a:bodyPr wrap="square">
            <a:spAutoFit/>
          </a:bodyPr>
          <a:lstStyle/>
          <a:p>
            <a:r>
              <a:rPr lang="en-US" dirty="0">
                <a:latin typeface="Cambria" panose="02040503050406030204" pitchFamily="18" charset="0"/>
                <a:ea typeface="Cambria" panose="02040503050406030204" pitchFamily="18" charset="0"/>
              </a:rPr>
              <a:t>After swap3: </a:t>
            </a:r>
            <a:r>
              <a:rPr lang="en-US" dirty="0">
                <a:solidFill>
                  <a:srgbClr val="FF0000"/>
                </a:solidFill>
                <a:latin typeface="Cambria" panose="02040503050406030204" pitchFamily="18" charset="0"/>
                <a:ea typeface="Cambria" panose="02040503050406030204" pitchFamily="18" charset="0"/>
              </a:rPr>
              <a:t>3  1</a:t>
            </a:r>
          </a:p>
        </p:txBody>
      </p:sp>
      <p:pic>
        <p:nvPicPr>
          <p:cNvPr id="13" name="Picture 12"/>
          <p:cNvPicPr>
            <a:picLocks noChangeAspect="1"/>
          </p:cNvPicPr>
          <p:nvPr/>
        </p:nvPicPr>
        <p:blipFill>
          <a:blip r:embed="rId5"/>
          <a:stretch>
            <a:fillRect/>
          </a:stretch>
        </p:blipFill>
        <p:spPr>
          <a:xfrm>
            <a:off x="6643520" y="1014332"/>
            <a:ext cx="2142170" cy="2046013"/>
          </a:xfrm>
          <a:prstGeom prst="rect">
            <a:avLst/>
          </a:prstGeom>
        </p:spPr>
      </p:pic>
      <p:sp>
        <p:nvSpPr>
          <p:cNvPr id="2" name="TextBox 1"/>
          <p:cNvSpPr txBox="1"/>
          <p:nvPr/>
        </p:nvSpPr>
        <p:spPr>
          <a:xfrm>
            <a:off x="4647593" y="2389731"/>
            <a:ext cx="1237742" cy="600164"/>
          </a:xfrm>
          <a:prstGeom prst="rect">
            <a:avLst/>
          </a:prstGeom>
          <a:noFill/>
        </p:spPr>
        <p:txBody>
          <a:bodyPr wrap="square" rtlCol="0">
            <a:spAutoFit/>
          </a:bodyPr>
          <a:lstStyle/>
          <a:p>
            <a:pPr algn="ctr"/>
            <a:r>
              <a:rPr lang="en-US" sz="1100" dirty="0"/>
              <a:t>At the beginning of the method swap1</a:t>
            </a:r>
          </a:p>
        </p:txBody>
      </p:sp>
      <p:sp>
        <p:nvSpPr>
          <p:cNvPr id="14" name="TextBox 13"/>
          <p:cNvSpPr txBox="1"/>
          <p:nvPr/>
        </p:nvSpPr>
        <p:spPr>
          <a:xfrm>
            <a:off x="7591789" y="2496515"/>
            <a:ext cx="1237742" cy="430887"/>
          </a:xfrm>
          <a:prstGeom prst="rect">
            <a:avLst/>
          </a:prstGeom>
          <a:noFill/>
        </p:spPr>
        <p:txBody>
          <a:bodyPr wrap="square" rtlCol="0">
            <a:spAutoFit/>
          </a:bodyPr>
          <a:lstStyle/>
          <a:p>
            <a:pPr algn="ctr"/>
            <a:r>
              <a:rPr lang="en-US" sz="1100" dirty="0"/>
              <a:t>At the end of the method swap1</a:t>
            </a:r>
          </a:p>
        </p:txBody>
      </p:sp>
      <p:pic>
        <p:nvPicPr>
          <p:cNvPr id="16" name="Picture 15"/>
          <p:cNvPicPr>
            <a:picLocks noChangeAspect="1"/>
          </p:cNvPicPr>
          <p:nvPr/>
        </p:nvPicPr>
        <p:blipFill>
          <a:blip r:embed="rId6"/>
          <a:stretch>
            <a:fillRect/>
          </a:stretch>
        </p:blipFill>
        <p:spPr>
          <a:xfrm>
            <a:off x="303470" y="3222105"/>
            <a:ext cx="4268530" cy="3099182"/>
          </a:xfrm>
          <a:prstGeom prst="rect">
            <a:avLst/>
          </a:prstGeom>
          <a:ln>
            <a:solidFill>
              <a:schemeClr val="accent1"/>
            </a:solidFill>
          </a:ln>
        </p:spPr>
      </p:pic>
    </p:spTree>
    <p:extLst>
      <p:ext uri="{BB962C8B-B14F-4D97-AF65-F5344CB8AC3E}">
        <p14:creationId xmlns:p14="http://schemas.microsoft.com/office/powerpoint/2010/main" val="66061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a:t>What is the output of the following programs? </a:t>
            </a:r>
            <a:endParaRPr lang="en-US" dirty="0"/>
          </a:p>
        </p:txBody>
      </p:sp>
      <p:sp>
        <p:nvSpPr>
          <p:cNvPr id="3" name="Title 2"/>
          <p:cNvSpPr>
            <a:spLocks noGrp="1"/>
          </p:cNvSpPr>
          <p:nvPr>
            <p:ph type="ctrTitle"/>
          </p:nvPr>
        </p:nvSpPr>
        <p:spPr/>
        <p:txBody>
          <a:bodyPr/>
          <a:lstStyle/>
          <a:p>
            <a:r>
              <a:rPr lang="en-US" dirty="0"/>
              <a:t>Popup-Question(12)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48</a:t>
            </a:fld>
            <a:endParaRPr lang="en-US"/>
          </a:p>
        </p:txBody>
      </p:sp>
      <p:sp>
        <p:nvSpPr>
          <p:cNvPr id="7" name="Rectangle 6"/>
          <p:cNvSpPr/>
          <p:nvPr/>
        </p:nvSpPr>
        <p:spPr>
          <a:xfrm>
            <a:off x="314469" y="4598799"/>
            <a:ext cx="3518680" cy="1569660"/>
          </a:xfrm>
          <a:prstGeom prst="rect">
            <a:avLst/>
          </a:prstGeom>
        </p:spPr>
        <p:txBody>
          <a:bodyPr wrap="square">
            <a:spAutoFit/>
          </a:bodyPr>
          <a:lstStyle/>
          <a:p>
            <a:r>
              <a:rPr lang="en-US" sz="1600" dirty="0">
                <a:latin typeface="Cambria" panose="02040503050406030204" pitchFamily="18" charset="0"/>
                <a:ea typeface="Cambria" panose="02040503050406030204" pitchFamily="18" charset="0"/>
              </a:rPr>
              <a:t>Output</a:t>
            </a:r>
          </a:p>
          <a:p>
            <a:endParaRPr lang="en-US" sz="1600" dirty="0">
              <a:latin typeface="Cambria" panose="02040503050406030204" pitchFamily="18" charset="0"/>
              <a:ea typeface="Cambria" panose="02040503050406030204" pitchFamily="18" charset="0"/>
            </a:endParaRPr>
          </a:p>
          <a:p>
            <a:r>
              <a:rPr lang="en-US" sz="1600" dirty="0">
                <a:latin typeface="Cambria" panose="02040503050406030204" pitchFamily="18" charset="0"/>
                <a:ea typeface="Cambria" panose="02040503050406030204" pitchFamily="18" charset="0"/>
              </a:rPr>
              <a:t>2   //</a:t>
            </a:r>
            <a:r>
              <a:rPr lang="en-US" sz="1600" dirty="0"/>
              <a:t>We change the object’s attribute</a:t>
            </a:r>
          </a:p>
          <a:p>
            <a:endParaRPr lang="en-US" sz="1600" dirty="0">
              <a:latin typeface="Cambria" panose="02040503050406030204" pitchFamily="18" charset="0"/>
              <a:ea typeface="Cambria" panose="02040503050406030204" pitchFamily="18" charset="0"/>
            </a:endParaRPr>
          </a:p>
          <a:p>
            <a:endParaRPr lang="en-US" sz="1600" dirty="0">
              <a:latin typeface="Cambria" panose="02040503050406030204" pitchFamily="18" charset="0"/>
              <a:ea typeface="Cambria" panose="02040503050406030204" pitchFamily="18" charset="0"/>
            </a:endParaRPr>
          </a:p>
          <a:p>
            <a:r>
              <a:rPr lang="en-US" sz="1600" dirty="0" err="1">
                <a:latin typeface="Cambria" panose="02040503050406030204" pitchFamily="18" charset="0"/>
                <a:ea typeface="Cambria" panose="02040503050406030204" pitchFamily="18" charset="0"/>
              </a:rPr>
              <a:t>NullPointerException</a:t>
            </a:r>
            <a:endParaRPr lang="en-US" sz="1600" dirty="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3933681" y="1639605"/>
            <a:ext cx="4895850" cy="4305300"/>
          </a:xfrm>
          <a:prstGeom prst="rect">
            <a:avLst/>
          </a:prstGeom>
        </p:spPr>
      </p:pic>
      <p:pic>
        <p:nvPicPr>
          <p:cNvPr id="9" name="Picture 8"/>
          <p:cNvPicPr>
            <a:picLocks noChangeAspect="1"/>
          </p:cNvPicPr>
          <p:nvPr/>
        </p:nvPicPr>
        <p:blipFill>
          <a:blip r:embed="rId3"/>
          <a:stretch>
            <a:fillRect/>
          </a:stretch>
        </p:blipFill>
        <p:spPr>
          <a:xfrm>
            <a:off x="394624" y="1632326"/>
            <a:ext cx="3438525" cy="2857500"/>
          </a:xfrm>
          <a:prstGeom prst="rect">
            <a:avLst/>
          </a:prstGeom>
        </p:spPr>
      </p:pic>
    </p:spTree>
    <p:extLst>
      <p:ext uri="{BB962C8B-B14F-4D97-AF65-F5344CB8AC3E}">
        <p14:creationId xmlns:p14="http://schemas.microsoft.com/office/powerpoint/2010/main" val="112507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is wrong in the following code?</a:t>
            </a:r>
          </a:p>
          <a:p>
            <a:endParaRPr lang="en-US" dirty="0"/>
          </a:p>
          <a:p>
            <a:endParaRPr lang="en-US" dirty="0"/>
          </a:p>
          <a:p>
            <a:endParaRPr lang="en-US" dirty="0"/>
          </a:p>
          <a:p>
            <a:endParaRPr lang="en-US" dirty="0"/>
          </a:p>
          <a:p>
            <a:endParaRPr lang="en-US" dirty="0"/>
          </a:p>
        </p:txBody>
      </p:sp>
      <p:sp>
        <p:nvSpPr>
          <p:cNvPr id="3" name="Title 2"/>
          <p:cNvSpPr>
            <a:spLocks noGrp="1"/>
          </p:cNvSpPr>
          <p:nvPr>
            <p:ph type="ctrTitle"/>
          </p:nvPr>
        </p:nvSpPr>
        <p:spPr/>
        <p:txBody>
          <a:bodyPr/>
          <a:lstStyle/>
          <a:p>
            <a:r>
              <a:rPr lang="en-US" dirty="0"/>
              <a:t>Popup-Question(13)</a:t>
            </a:r>
          </a:p>
        </p:txBody>
      </p:sp>
      <p:sp>
        <p:nvSpPr>
          <p:cNvPr id="4" name="Slide Number Placeholder 3"/>
          <p:cNvSpPr>
            <a:spLocks noGrp="1"/>
          </p:cNvSpPr>
          <p:nvPr>
            <p:ph type="sldNum" sz="quarter" idx="12"/>
          </p:nvPr>
        </p:nvSpPr>
        <p:spPr/>
        <p:txBody>
          <a:bodyPr/>
          <a:lstStyle/>
          <a:p>
            <a:fld id="{99AE015D-4E99-42B8-B1B4-4F7FEE987B9B}" type="slidenum">
              <a:rPr lang="en-US" smtClean="0"/>
              <a:pPr/>
              <a:t>49</a:t>
            </a:fld>
            <a:endParaRPr lang="en-US"/>
          </a:p>
        </p:txBody>
      </p:sp>
      <p:pic>
        <p:nvPicPr>
          <p:cNvPr id="5" name="Picture 4"/>
          <p:cNvPicPr>
            <a:picLocks noChangeAspect="1"/>
          </p:cNvPicPr>
          <p:nvPr/>
        </p:nvPicPr>
        <p:blipFill>
          <a:blip r:embed="rId2"/>
          <a:stretch>
            <a:fillRect/>
          </a:stretch>
        </p:blipFill>
        <p:spPr>
          <a:xfrm>
            <a:off x="1990595" y="1774129"/>
            <a:ext cx="5638800" cy="1581150"/>
          </a:xfrm>
          <a:prstGeom prst="rect">
            <a:avLst/>
          </a:prstGeom>
          <a:ln>
            <a:solidFill>
              <a:schemeClr val="tx1"/>
            </a:solidFill>
          </a:ln>
        </p:spPr>
      </p:pic>
      <p:sp>
        <p:nvSpPr>
          <p:cNvPr id="6" name="TextBox 5"/>
          <p:cNvSpPr txBox="1"/>
          <p:nvPr/>
        </p:nvSpPr>
        <p:spPr>
          <a:xfrm>
            <a:off x="2711247" y="4890977"/>
            <a:ext cx="4108817" cy="1015663"/>
          </a:xfrm>
          <a:prstGeom prst="rect">
            <a:avLst/>
          </a:prstGeom>
          <a:noFill/>
        </p:spPr>
        <p:txBody>
          <a:bodyPr wrap="none" rtlCol="0">
            <a:spAutoFit/>
          </a:bodyPr>
          <a:lstStyle/>
          <a:p>
            <a:pPr algn="ctr"/>
            <a:r>
              <a:rPr lang="en-US" sz="2000" dirty="0" err="1">
                <a:solidFill>
                  <a:srgbClr val="FF0000"/>
                </a:solidFill>
                <a:latin typeface="Times New Roman" panose="02020603050405020304" pitchFamily="18" charset="0"/>
                <a:cs typeface="Times New Roman" panose="02020603050405020304" pitchFamily="18" charset="0"/>
              </a:rPr>
              <a:t>NullPointerException</a:t>
            </a:r>
            <a:endParaRPr lang="en-US" sz="2000" dirty="0">
              <a:solidFill>
                <a:srgbClr val="FF0000"/>
              </a:solidFill>
              <a:latin typeface="Times New Roman" panose="02020603050405020304" pitchFamily="18" charset="0"/>
              <a:cs typeface="Times New Roman" panose="02020603050405020304" pitchFamily="18" charset="0"/>
            </a:endParaRPr>
          </a:p>
          <a:p>
            <a:endParaRPr lang="en-US" sz="2000" dirty="0">
              <a:solidFill>
                <a:srgbClr val="FF0000"/>
              </a:solidFill>
              <a:latin typeface="Times New Roman" panose="02020603050405020304" pitchFamily="18" charset="0"/>
              <a:cs typeface="Times New Roman" panose="02020603050405020304" pitchFamily="18" charset="0"/>
            </a:endParaRPr>
          </a:p>
          <a:p>
            <a:r>
              <a:rPr lang="en-US" sz="2000" dirty="0">
                <a:solidFill>
                  <a:srgbClr val="FF0000"/>
                </a:solidFill>
                <a:latin typeface="Times New Roman" panose="02020603050405020304" pitchFamily="18" charset="0"/>
                <a:cs typeface="Times New Roman" panose="02020603050405020304" pitchFamily="18" charset="0"/>
              </a:rPr>
              <a:t>Object circles[1] has not been created.</a:t>
            </a:r>
          </a:p>
        </p:txBody>
      </p:sp>
    </p:spTree>
    <p:extLst>
      <p:ext uri="{BB962C8B-B14F-4D97-AF65-F5344CB8AC3E}">
        <p14:creationId xmlns:p14="http://schemas.microsoft.com/office/powerpoint/2010/main" val="82132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2000" dirty="0"/>
              <a:t>To </a:t>
            </a:r>
            <a:r>
              <a:rPr lang="en-US" sz="2000" dirty="0">
                <a:solidFill>
                  <a:srgbClr val="FF0000"/>
                </a:solidFill>
              </a:rPr>
              <a:t>encapsulate data fields </a:t>
            </a:r>
            <a:r>
              <a:rPr lang="en-US" sz="2000" dirty="0"/>
              <a:t>by defining private data fields with appropriate get and set methods (§9.9).</a:t>
            </a:r>
            <a:endParaRPr lang="en-US" sz="1600" dirty="0"/>
          </a:p>
          <a:p>
            <a:r>
              <a:rPr lang="en-US" sz="2000" dirty="0"/>
              <a:t>To develop </a:t>
            </a:r>
            <a:r>
              <a:rPr lang="en-US" sz="2000" dirty="0">
                <a:solidFill>
                  <a:srgbClr val="FF0000"/>
                </a:solidFill>
              </a:rPr>
              <a:t>methods with object arguments </a:t>
            </a:r>
            <a:r>
              <a:rPr lang="en-US" sz="2000" dirty="0"/>
              <a:t>(§9.10).</a:t>
            </a:r>
          </a:p>
          <a:p>
            <a:r>
              <a:rPr lang="en-US" sz="2000" dirty="0"/>
              <a:t>To store and process </a:t>
            </a:r>
            <a:r>
              <a:rPr lang="en-US" sz="2000" dirty="0">
                <a:solidFill>
                  <a:srgbClr val="FF0000"/>
                </a:solidFill>
              </a:rPr>
              <a:t>objects in arrays </a:t>
            </a:r>
            <a:r>
              <a:rPr lang="en-US" sz="2000" dirty="0"/>
              <a:t>(§9.11).</a:t>
            </a:r>
          </a:p>
          <a:p>
            <a:r>
              <a:rPr lang="en-US" sz="2000" dirty="0"/>
              <a:t>To create </a:t>
            </a:r>
            <a:r>
              <a:rPr lang="en-US" sz="2000" dirty="0">
                <a:solidFill>
                  <a:srgbClr val="FF0000"/>
                </a:solidFill>
              </a:rPr>
              <a:t>immutable objects </a:t>
            </a:r>
            <a:r>
              <a:rPr lang="en-US" sz="2000" dirty="0"/>
              <a:t>from </a:t>
            </a:r>
            <a:r>
              <a:rPr lang="en-US" sz="2000" dirty="0">
                <a:solidFill>
                  <a:srgbClr val="FF0000"/>
                </a:solidFill>
              </a:rPr>
              <a:t>immutable classes </a:t>
            </a:r>
            <a:r>
              <a:rPr lang="en-US" sz="2000" dirty="0"/>
              <a:t>to protect the contents of objects (§9.12).</a:t>
            </a:r>
          </a:p>
          <a:p>
            <a:r>
              <a:rPr lang="en-US" sz="2000" dirty="0"/>
              <a:t>To determine the </a:t>
            </a:r>
            <a:r>
              <a:rPr lang="en-US" sz="2000" dirty="0">
                <a:solidFill>
                  <a:srgbClr val="FF0000"/>
                </a:solidFill>
              </a:rPr>
              <a:t>scope of variables</a:t>
            </a:r>
            <a:r>
              <a:rPr lang="en-US" sz="2000" dirty="0"/>
              <a:t> in the context of a class(§9.13).</a:t>
            </a:r>
          </a:p>
          <a:p>
            <a:r>
              <a:rPr lang="en-US" sz="2000" dirty="0"/>
              <a:t>To use</a:t>
            </a:r>
            <a:r>
              <a:rPr lang="en-US" sz="2000" dirty="0">
                <a:solidFill>
                  <a:srgbClr val="FF0000"/>
                </a:solidFill>
              </a:rPr>
              <a:t> the keyword this </a:t>
            </a:r>
            <a:r>
              <a:rPr lang="en-US" sz="2000" dirty="0"/>
              <a:t>to refer to the calling object itself (§9.14).</a:t>
            </a:r>
          </a:p>
          <a:p>
            <a:pPr lvl="1"/>
            <a:r>
              <a:rPr lang="en-US" sz="2000" dirty="0"/>
              <a:t>To understand </a:t>
            </a:r>
            <a:r>
              <a:rPr lang="en-US" sz="2000" dirty="0">
                <a:solidFill>
                  <a:srgbClr val="FF0000"/>
                </a:solidFill>
              </a:rPr>
              <a:t>constructors overloading </a:t>
            </a:r>
            <a:r>
              <a:rPr lang="en-US" sz="2000" dirty="0"/>
              <a:t>and </a:t>
            </a:r>
            <a:r>
              <a:rPr lang="en-US" sz="2000" dirty="0">
                <a:solidFill>
                  <a:srgbClr val="FF0000"/>
                </a:solidFill>
              </a:rPr>
              <a:t>call chain of constructors.</a:t>
            </a:r>
          </a:p>
          <a:p>
            <a:endParaRPr lang="en-US" sz="2000" dirty="0"/>
          </a:p>
        </p:txBody>
      </p:sp>
      <p:sp>
        <p:nvSpPr>
          <p:cNvPr id="3" name="Title 2"/>
          <p:cNvSpPr>
            <a:spLocks noGrp="1"/>
          </p:cNvSpPr>
          <p:nvPr>
            <p:ph type="ctrTitle"/>
          </p:nvPr>
        </p:nvSpPr>
        <p:spPr/>
        <p:txBody>
          <a:bodyPr/>
          <a:lstStyle/>
          <a:p>
            <a:r>
              <a:rPr lang="en-US" dirty="0"/>
              <a:t>Objectives</a:t>
            </a:r>
          </a:p>
        </p:txBody>
      </p:sp>
      <p:sp>
        <p:nvSpPr>
          <p:cNvPr id="4" name="Slide Number Placeholder 3"/>
          <p:cNvSpPr>
            <a:spLocks noGrp="1"/>
          </p:cNvSpPr>
          <p:nvPr>
            <p:ph type="sldNum" sz="quarter" idx="12"/>
          </p:nvPr>
        </p:nvSpPr>
        <p:spPr/>
        <p:txBody>
          <a:bodyPr/>
          <a:lstStyle/>
          <a:p>
            <a:pPr algn="ctr"/>
            <a:fld id="{99AE015D-4E99-42B8-B1B4-4F7FEE987B9B}" type="slidenum">
              <a:rPr lang="en-US" smtClean="0"/>
              <a:pPr algn="ctr"/>
              <a:t>5</a:t>
            </a:fld>
            <a:endParaRPr lang="en-US"/>
          </a:p>
        </p:txBody>
      </p:sp>
    </p:spTree>
    <p:extLst>
      <p:ext uri="{BB962C8B-B14F-4D97-AF65-F5344CB8AC3E}">
        <p14:creationId xmlns:p14="http://schemas.microsoft.com/office/powerpoint/2010/main" val="2218007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An object created in this way is known as an anonymous object.</a:t>
            </a:r>
          </a:p>
          <a:p>
            <a:pPr lvl="1"/>
            <a:r>
              <a:rPr lang="en-US" dirty="0"/>
              <a:t>Has no reference</a:t>
            </a:r>
          </a:p>
          <a:p>
            <a:pPr lvl="1"/>
            <a:r>
              <a:rPr lang="en-US" dirty="0"/>
              <a:t>Created on the fly</a:t>
            </a:r>
          </a:p>
          <a:p>
            <a:r>
              <a:rPr lang="en-US" dirty="0">
                <a:solidFill>
                  <a:schemeClr val="accent1"/>
                </a:solidFill>
              </a:rPr>
              <a:t>Example:</a:t>
            </a:r>
          </a:p>
          <a:p>
            <a:pPr lvl="1"/>
            <a:r>
              <a:rPr lang="en-US" dirty="0">
                <a:solidFill>
                  <a:schemeClr val="accent1"/>
                </a:solidFill>
              </a:rPr>
              <a:t>new</a:t>
            </a:r>
            <a:r>
              <a:rPr lang="en-US" dirty="0"/>
              <a:t> </a:t>
            </a:r>
            <a:r>
              <a:rPr lang="en-US" b="0" dirty="0"/>
              <a:t>SimpleCircle</a:t>
            </a:r>
            <a:r>
              <a:rPr lang="en-US" dirty="0"/>
              <a:t>();</a:t>
            </a:r>
          </a:p>
          <a:p>
            <a:r>
              <a:rPr lang="en-US" dirty="0"/>
              <a:t>or</a:t>
            </a:r>
          </a:p>
          <a:p>
            <a:pPr lvl="1"/>
            <a:r>
              <a:rPr lang="en-US" sz="2000" b="0" dirty="0"/>
              <a:t>System.out.println("Area is" + </a:t>
            </a:r>
            <a:r>
              <a:rPr lang="en-US" sz="2000" b="0" dirty="0">
                <a:solidFill>
                  <a:schemeClr val="accent1"/>
                </a:solidFill>
              </a:rPr>
              <a:t>new</a:t>
            </a:r>
            <a:r>
              <a:rPr lang="en-US" sz="2000" b="0" dirty="0"/>
              <a:t> </a:t>
            </a:r>
            <a:r>
              <a:rPr lang="en-US" sz="2000" b="0" dirty="0" err="1"/>
              <a:t>SimpleCircle</a:t>
            </a:r>
            <a:r>
              <a:rPr lang="en-US" sz="2000" b="0" dirty="0"/>
              <a:t>(5).</a:t>
            </a:r>
            <a:r>
              <a:rPr lang="en-US" sz="2000" b="0" dirty="0" err="1"/>
              <a:t>getArea</a:t>
            </a:r>
            <a:r>
              <a:rPr lang="en-US" sz="2000" b="0" dirty="0"/>
              <a:t>());</a:t>
            </a:r>
          </a:p>
          <a:p>
            <a:endParaRPr lang="en-US" dirty="0"/>
          </a:p>
        </p:txBody>
      </p:sp>
      <p:sp>
        <p:nvSpPr>
          <p:cNvPr id="3" name="Title 2"/>
          <p:cNvSpPr>
            <a:spLocks noGrp="1"/>
          </p:cNvSpPr>
          <p:nvPr>
            <p:ph type="ctrTitle"/>
          </p:nvPr>
        </p:nvSpPr>
        <p:spPr/>
        <p:txBody>
          <a:bodyPr/>
          <a:lstStyle/>
          <a:p>
            <a:r>
              <a:rPr lang="en-US" dirty="0"/>
              <a:t>Anonymous Objects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50</a:t>
            </a:fld>
            <a:endParaRPr lang="en-US"/>
          </a:p>
        </p:txBody>
      </p:sp>
    </p:spTree>
    <p:extLst>
      <p:ext uri="{BB962C8B-B14F-4D97-AF65-F5344CB8AC3E}">
        <p14:creationId xmlns:p14="http://schemas.microsoft.com/office/powerpoint/2010/main" val="4213739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300182" y="2575077"/>
            <a:ext cx="4754709" cy="3785152"/>
          </a:xfrm>
          <a:prstGeom prst="rect">
            <a:avLst/>
          </a:prstGeom>
          <a:ln>
            <a:solidFill>
              <a:schemeClr val="accent1"/>
            </a:solidFill>
          </a:ln>
        </p:spPr>
      </p:pic>
      <p:sp>
        <p:nvSpPr>
          <p:cNvPr id="2" name="Content Placeholder 1"/>
          <p:cNvSpPr>
            <a:spLocks noGrp="1"/>
          </p:cNvSpPr>
          <p:nvPr>
            <p:ph idx="1"/>
          </p:nvPr>
        </p:nvSpPr>
        <p:spPr/>
        <p:txBody>
          <a:bodyPr>
            <a:normAutofit/>
          </a:bodyPr>
          <a:lstStyle/>
          <a:p>
            <a:r>
              <a:rPr lang="en-US" sz="2000" dirty="0"/>
              <a:t>An array of objects is created just like an array of primitive type data items.</a:t>
            </a:r>
          </a:p>
          <a:p>
            <a:pPr lvl="1"/>
            <a:r>
              <a:rPr lang="en-US" sz="2000" dirty="0" err="1"/>
              <a:t>circleArray</a:t>
            </a:r>
            <a:r>
              <a:rPr lang="en-US" sz="2000" dirty="0"/>
              <a:t> contains a reference to an array and each element in the array can hold a reference to a Circle object.</a:t>
            </a:r>
          </a:p>
          <a:p>
            <a:pPr lvl="1"/>
            <a:endParaRPr lang="en-US" sz="2000" dirty="0"/>
          </a:p>
        </p:txBody>
      </p:sp>
      <p:sp>
        <p:nvSpPr>
          <p:cNvPr id="3" name="Title 2"/>
          <p:cNvSpPr>
            <a:spLocks noGrp="1"/>
          </p:cNvSpPr>
          <p:nvPr>
            <p:ph type="ctrTitle"/>
          </p:nvPr>
        </p:nvSpPr>
        <p:spPr/>
        <p:txBody>
          <a:bodyPr/>
          <a:lstStyle/>
          <a:p>
            <a:r>
              <a:rPr lang="en-US" dirty="0"/>
              <a:t>Array of Objects(1/2)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51</a:t>
            </a:fld>
            <a:endParaRPr lang="en-US"/>
          </a:p>
        </p:txBody>
      </p:sp>
      <p:sp>
        <p:nvSpPr>
          <p:cNvPr id="5" name="Rectangle 4"/>
          <p:cNvSpPr/>
          <p:nvPr/>
        </p:nvSpPr>
        <p:spPr>
          <a:xfrm>
            <a:off x="983657" y="2133684"/>
            <a:ext cx="7709408" cy="400110"/>
          </a:xfrm>
          <a:prstGeom prst="rect">
            <a:avLst/>
          </a:prstGeom>
        </p:spPr>
        <p:txBody>
          <a:bodyPr wrap="square">
            <a:spAutoFit/>
          </a:bodyPr>
          <a:lstStyle/>
          <a:p>
            <a:r>
              <a:rPr lang="en-US" sz="2000" b="1" dirty="0">
                <a:latin typeface="Garamond" panose="02020404030301010803" pitchFamily="18" charset="0"/>
              </a:rPr>
              <a:t>Circle[] </a:t>
            </a:r>
            <a:r>
              <a:rPr lang="en-US" sz="2000" b="1" dirty="0" err="1">
                <a:latin typeface="Garamond" panose="02020404030301010803" pitchFamily="18" charset="0"/>
              </a:rPr>
              <a:t>circleArray</a:t>
            </a:r>
            <a:r>
              <a:rPr lang="en-US" sz="2000" b="1" dirty="0">
                <a:latin typeface="Garamond" panose="02020404030301010803" pitchFamily="18" charset="0"/>
              </a:rPr>
              <a:t> = </a:t>
            </a:r>
            <a:r>
              <a:rPr lang="en-US" sz="2000" b="1" dirty="0">
                <a:solidFill>
                  <a:schemeClr val="accent5"/>
                </a:solidFill>
                <a:latin typeface="Garamond" panose="02020404030301010803" pitchFamily="18" charset="0"/>
              </a:rPr>
              <a:t>new</a:t>
            </a:r>
            <a:r>
              <a:rPr lang="en-US" sz="2000" b="1" dirty="0">
                <a:latin typeface="Garamond" panose="02020404030301010803" pitchFamily="18" charset="0"/>
              </a:rPr>
              <a:t> Circle[10]; // </a:t>
            </a:r>
            <a:r>
              <a:rPr lang="en-US" sz="2000" b="1" dirty="0" err="1">
                <a:latin typeface="Garamond" panose="02020404030301010803" pitchFamily="18" charset="0"/>
              </a:rPr>
              <a:t>circleArray</a:t>
            </a:r>
            <a:r>
              <a:rPr lang="en-US" sz="2000" b="1" dirty="0">
                <a:latin typeface="Garamond" panose="02020404030301010803" pitchFamily="18" charset="0"/>
              </a:rPr>
              <a:t>[0] is null</a:t>
            </a:r>
          </a:p>
        </p:txBody>
      </p:sp>
      <p:pic>
        <p:nvPicPr>
          <p:cNvPr id="6" name="Picture 5"/>
          <p:cNvPicPr>
            <a:picLocks noChangeAspect="1"/>
          </p:cNvPicPr>
          <p:nvPr/>
        </p:nvPicPr>
        <p:blipFill>
          <a:blip r:embed="rId3"/>
          <a:stretch>
            <a:fillRect/>
          </a:stretch>
        </p:blipFill>
        <p:spPr>
          <a:xfrm>
            <a:off x="3966738" y="2591836"/>
            <a:ext cx="4904383" cy="1191348"/>
          </a:xfrm>
          <a:prstGeom prst="rect">
            <a:avLst/>
          </a:prstGeom>
        </p:spPr>
      </p:pic>
      <p:pic>
        <p:nvPicPr>
          <p:cNvPr id="10" name="Picture 9"/>
          <p:cNvPicPr>
            <a:picLocks noChangeAspect="1"/>
          </p:cNvPicPr>
          <p:nvPr/>
        </p:nvPicPr>
        <p:blipFill>
          <a:blip r:embed="rId4"/>
          <a:stretch>
            <a:fillRect/>
          </a:stretch>
        </p:blipFill>
        <p:spPr>
          <a:xfrm>
            <a:off x="5098769" y="3833275"/>
            <a:ext cx="4001363" cy="2505335"/>
          </a:xfrm>
          <a:prstGeom prst="rect">
            <a:avLst/>
          </a:prstGeom>
          <a:ln>
            <a:solidFill>
              <a:schemeClr val="accent1"/>
            </a:solidFill>
          </a:ln>
        </p:spPr>
      </p:pic>
    </p:spTree>
    <p:extLst>
      <p:ext uri="{BB962C8B-B14F-4D97-AF65-F5344CB8AC3E}">
        <p14:creationId xmlns:p14="http://schemas.microsoft.com/office/powerpoint/2010/main" val="4992422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Array of Objects(2/2)</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52</a:t>
            </a:fld>
            <a:endParaRPr lang="en-US"/>
          </a:p>
        </p:txBody>
      </p:sp>
      <p:pic>
        <p:nvPicPr>
          <p:cNvPr id="2" name="Picture 1"/>
          <p:cNvPicPr>
            <a:picLocks noChangeAspect="1"/>
          </p:cNvPicPr>
          <p:nvPr/>
        </p:nvPicPr>
        <p:blipFill>
          <a:blip r:embed="rId2"/>
          <a:stretch>
            <a:fillRect/>
          </a:stretch>
        </p:blipFill>
        <p:spPr>
          <a:xfrm>
            <a:off x="1590806" y="1047292"/>
            <a:ext cx="6094696" cy="5159107"/>
          </a:xfrm>
          <a:prstGeom prst="rect">
            <a:avLst/>
          </a:prstGeom>
        </p:spPr>
      </p:pic>
    </p:spTree>
    <p:extLst>
      <p:ext uri="{BB962C8B-B14F-4D97-AF65-F5344CB8AC3E}">
        <p14:creationId xmlns:p14="http://schemas.microsoft.com/office/powerpoint/2010/main" val="197744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0182" y="932873"/>
            <a:ext cx="4542553" cy="5427356"/>
          </a:xfrm>
        </p:spPr>
        <p:txBody>
          <a:bodyPr/>
          <a:lstStyle/>
          <a:p>
            <a:r>
              <a:rPr lang="en-US" dirty="0"/>
              <a:t>The scope of instance and static variables is the entire class. They can be declared anywhere inside a class.</a:t>
            </a:r>
          </a:p>
          <a:p>
            <a:pPr marL="0" indent="0">
              <a:buNone/>
            </a:pPr>
            <a:endParaRPr lang="en-US" dirty="0"/>
          </a:p>
          <a:p>
            <a:pPr marL="0" indent="0">
              <a:buNone/>
            </a:pPr>
            <a:endParaRPr lang="en-US" dirty="0"/>
          </a:p>
          <a:p>
            <a:pPr marL="0" indent="0">
              <a:buNone/>
            </a:pPr>
            <a:endParaRPr lang="en-US" dirty="0"/>
          </a:p>
          <a:p>
            <a:r>
              <a:rPr lang="en-US" dirty="0"/>
              <a:t>The scope of a local variable starts from its declaration and continues to the end of the block that contains the variable.</a:t>
            </a:r>
          </a:p>
          <a:p>
            <a:endParaRPr lang="en-US" dirty="0"/>
          </a:p>
          <a:p>
            <a:pPr marL="0" indent="0">
              <a:buNone/>
            </a:pPr>
            <a:endParaRPr lang="en-US" dirty="0"/>
          </a:p>
        </p:txBody>
      </p:sp>
      <p:sp>
        <p:nvSpPr>
          <p:cNvPr id="3" name="Title 2"/>
          <p:cNvSpPr>
            <a:spLocks noGrp="1"/>
          </p:cNvSpPr>
          <p:nvPr>
            <p:ph type="ctrTitle"/>
          </p:nvPr>
        </p:nvSpPr>
        <p:spPr/>
        <p:txBody>
          <a:bodyPr/>
          <a:lstStyle/>
          <a:p>
            <a:r>
              <a:rPr lang="en-US" dirty="0"/>
              <a:t>Scope of Variables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53</a:t>
            </a:fld>
            <a:endParaRPr lang="en-US"/>
          </a:p>
        </p:txBody>
      </p:sp>
      <p:sp>
        <p:nvSpPr>
          <p:cNvPr id="5" name="Rounded Rectangle 4"/>
          <p:cNvSpPr/>
          <p:nvPr/>
        </p:nvSpPr>
        <p:spPr>
          <a:xfrm>
            <a:off x="5426574" y="1486639"/>
            <a:ext cx="3402957" cy="3750638"/>
          </a:xfrm>
          <a:prstGeom prst="round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5540788" y="1645325"/>
            <a:ext cx="704039" cy="369332"/>
          </a:xfrm>
          <a:prstGeom prst="rect">
            <a:avLst/>
          </a:prstGeom>
          <a:noFill/>
        </p:spPr>
        <p:txBody>
          <a:bodyPr wrap="none" rtlCol="0">
            <a:spAutoFit/>
          </a:bodyPr>
          <a:lstStyle/>
          <a:p>
            <a:r>
              <a:rPr lang="en-US" b="1" dirty="0">
                <a:latin typeface="Garamond" panose="02020404030301010803" pitchFamily="18" charset="0"/>
              </a:rPr>
              <a:t>Class</a:t>
            </a:r>
          </a:p>
        </p:txBody>
      </p:sp>
      <p:sp>
        <p:nvSpPr>
          <p:cNvPr id="7" name="TextBox 6"/>
          <p:cNvSpPr txBox="1"/>
          <p:nvPr/>
        </p:nvSpPr>
        <p:spPr>
          <a:xfrm>
            <a:off x="5579387" y="2173344"/>
            <a:ext cx="3152492" cy="369332"/>
          </a:xfrm>
          <a:prstGeom prst="rect">
            <a:avLst/>
          </a:prstGeom>
          <a:solidFill>
            <a:schemeClr val="accent6">
              <a:lumMod val="40000"/>
              <a:lumOff val="60000"/>
            </a:schemeClr>
          </a:solidFill>
          <a:ln>
            <a:solidFill>
              <a:schemeClr val="tx1"/>
            </a:solidFill>
          </a:ln>
        </p:spPr>
        <p:txBody>
          <a:bodyPr wrap="square" rtlCol="0">
            <a:spAutoFit/>
          </a:bodyPr>
          <a:lstStyle/>
          <a:p>
            <a:r>
              <a:rPr lang="en-US" dirty="0">
                <a:latin typeface="Garamond" panose="02020404030301010803" pitchFamily="18" charset="0"/>
              </a:rPr>
              <a:t>Variables</a:t>
            </a:r>
          </a:p>
        </p:txBody>
      </p:sp>
      <p:sp>
        <p:nvSpPr>
          <p:cNvPr id="8" name="TextBox 7"/>
          <p:cNvSpPr txBox="1"/>
          <p:nvPr/>
        </p:nvSpPr>
        <p:spPr>
          <a:xfrm>
            <a:off x="5579387" y="2772954"/>
            <a:ext cx="3152492" cy="923330"/>
          </a:xfrm>
          <a:prstGeom prst="rect">
            <a:avLst/>
          </a:prstGeom>
          <a:solidFill>
            <a:schemeClr val="accent6">
              <a:lumMod val="60000"/>
              <a:lumOff val="40000"/>
            </a:schemeClr>
          </a:solidFill>
          <a:ln>
            <a:solidFill>
              <a:schemeClr val="tx1"/>
            </a:solidFill>
          </a:ln>
        </p:spPr>
        <p:txBody>
          <a:bodyPr wrap="square" rtlCol="0">
            <a:spAutoFit/>
          </a:bodyPr>
          <a:lstStyle/>
          <a:p>
            <a:r>
              <a:rPr lang="en-US" dirty="0">
                <a:latin typeface="Garamond" panose="02020404030301010803" pitchFamily="18" charset="0"/>
              </a:rPr>
              <a:t>Constructors</a:t>
            </a:r>
          </a:p>
          <a:p>
            <a:endParaRPr lang="en-US" dirty="0">
              <a:latin typeface="Garamond" panose="02020404030301010803" pitchFamily="18" charset="0"/>
            </a:endParaRPr>
          </a:p>
          <a:p>
            <a:endParaRPr lang="en-US" dirty="0">
              <a:latin typeface="Garamond" panose="02020404030301010803" pitchFamily="18" charset="0"/>
            </a:endParaRPr>
          </a:p>
        </p:txBody>
      </p:sp>
      <p:sp>
        <p:nvSpPr>
          <p:cNvPr id="9" name="TextBox 8"/>
          <p:cNvSpPr txBox="1"/>
          <p:nvPr/>
        </p:nvSpPr>
        <p:spPr>
          <a:xfrm>
            <a:off x="5579387" y="3934570"/>
            <a:ext cx="3152492" cy="923330"/>
          </a:xfrm>
          <a:prstGeom prst="rect">
            <a:avLst/>
          </a:prstGeom>
          <a:solidFill>
            <a:schemeClr val="accent6">
              <a:lumMod val="75000"/>
            </a:schemeClr>
          </a:solidFill>
          <a:ln>
            <a:solidFill>
              <a:schemeClr val="tx1"/>
            </a:solidFill>
          </a:ln>
        </p:spPr>
        <p:txBody>
          <a:bodyPr wrap="square" rtlCol="0">
            <a:spAutoFit/>
          </a:bodyPr>
          <a:lstStyle/>
          <a:p>
            <a:r>
              <a:rPr lang="en-US" dirty="0">
                <a:solidFill>
                  <a:schemeClr val="bg1"/>
                </a:solidFill>
                <a:latin typeface="Garamond" panose="02020404030301010803" pitchFamily="18" charset="0"/>
              </a:rPr>
              <a:t>Methods</a:t>
            </a:r>
          </a:p>
          <a:p>
            <a:endParaRPr lang="en-US" dirty="0">
              <a:solidFill>
                <a:schemeClr val="bg1"/>
              </a:solidFill>
              <a:latin typeface="Garamond" panose="02020404030301010803" pitchFamily="18" charset="0"/>
            </a:endParaRPr>
          </a:p>
          <a:p>
            <a:endParaRPr lang="en-US" dirty="0">
              <a:solidFill>
                <a:schemeClr val="bg1"/>
              </a:solidFill>
              <a:latin typeface="Garamond" panose="02020404030301010803" pitchFamily="18" charset="0"/>
            </a:endParaRPr>
          </a:p>
        </p:txBody>
      </p:sp>
      <p:sp>
        <p:nvSpPr>
          <p:cNvPr id="10" name="TextBox 9"/>
          <p:cNvSpPr txBox="1"/>
          <p:nvPr/>
        </p:nvSpPr>
        <p:spPr>
          <a:xfrm>
            <a:off x="5668093" y="4241273"/>
            <a:ext cx="1313151" cy="306873"/>
          </a:xfrm>
          <a:prstGeom prst="rect">
            <a:avLst/>
          </a:prstGeom>
          <a:solidFill>
            <a:schemeClr val="accent6">
              <a:lumMod val="40000"/>
              <a:lumOff val="60000"/>
            </a:schemeClr>
          </a:solidFill>
          <a:ln>
            <a:solidFill>
              <a:schemeClr val="tx1"/>
            </a:solidFill>
          </a:ln>
        </p:spPr>
        <p:txBody>
          <a:bodyPr wrap="square" rtlCol="0">
            <a:spAutoFit/>
          </a:bodyPr>
          <a:lstStyle/>
          <a:p>
            <a:r>
              <a:rPr lang="en-US" sz="1400" dirty="0">
                <a:latin typeface="Garamond" panose="02020404030301010803" pitchFamily="18" charset="0"/>
              </a:rPr>
              <a:t>Local variables</a:t>
            </a:r>
          </a:p>
        </p:txBody>
      </p:sp>
      <p:sp>
        <p:nvSpPr>
          <p:cNvPr id="11" name="Left Brace 10"/>
          <p:cNvSpPr/>
          <p:nvPr/>
        </p:nvSpPr>
        <p:spPr>
          <a:xfrm>
            <a:off x="4858750" y="1829991"/>
            <a:ext cx="357553" cy="322262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Right Brace 11"/>
          <p:cNvSpPr/>
          <p:nvPr/>
        </p:nvSpPr>
        <p:spPr>
          <a:xfrm flipH="1">
            <a:off x="5231782" y="4020022"/>
            <a:ext cx="234462" cy="750277"/>
          </a:xfrm>
          <a:prstGeom prst="rightBrace">
            <a:avLst>
              <a:gd name="adj1" fmla="val 92967"/>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607527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is the output of the following program?</a:t>
            </a:r>
          </a:p>
        </p:txBody>
      </p:sp>
      <p:sp>
        <p:nvSpPr>
          <p:cNvPr id="3" name="Title 2"/>
          <p:cNvSpPr>
            <a:spLocks noGrp="1"/>
          </p:cNvSpPr>
          <p:nvPr>
            <p:ph type="ctrTitle"/>
          </p:nvPr>
        </p:nvSpPr>
        <p:spPr/>
        <p:txBody>
          <a:bodyPr/>
          <a:lstStyle/>
          <a:p>
            <a:r>
              <a:rPr lang="en-US" dirty="0"/>
              <a:t>Popup-Question(14): </a:t>
            </a:r>
            <a:r>
              <a:rPr lang="en-US" sz="2800" dirty="0"/>
              <a:t>checkpoint 9.13.1</a:t>
            </a:r>
          </a:p>
        </p:txBody>
      </p:sp>
      <p:sp>
        <p:nvSpPr>
          <p:cNvPr id="4" name="Slide Number Placeholder 3"/>
          <p:cNvSpPr>
            <a:spLocks noGrp="1"/>
          </p:cNvSpPr>
          <p:nvPr>
            <p:ph type="sldNum" sz="quarter" idx="12"/>
          </p:nvPr>
        </p:nvSpPr>
        <p:spPr/>
        <p:txBody>
          <a:bodyPr/>
          <a:lstStyle/>
          <a:p>
            <a:fld id="{99AE015D-4E99-42B8-B1B4-4F7FEE987B9B}" type="slidenum">
              <a:rPr lang="en-US" smtClean="0"/>
              <a:pPr/>
              <a:t>54</a:t>
            </a:fld>
            <a:endParaRPr lang="en-US"/>
          </a:p>
        </p:txBody>
      </p:sp>
      <p:sp>
        <p:nvSpPr>
          <p:cNvPr id="7" name="Rectangle 6"/>
          <p:cNvSpPr/>
          <p:nvPr/>
        </p:nvSpPr>
        <p:spPr>
          <a:xfrm>
            <a:off x="7215808" y="2991189"/>
            <a:ext cx="1228477" cy="1477328"/>
          </a:xfrm>
          <a:prstGeom prst="rect">
            <a:avLst/>
          </a:prstGeom>
        </p:spPr>
        <p:txBody>
          <a:bodyPr wrap="square">
            <a:spAutoFit/>
          </a:bodyPr>
          <a:lstStyle/>
          <a:p>
            <a:r>
              <a:rPr lang="nl-NL" dirty="0">
                <a:solidFill>
                  <a:srgbClr val="FF0000"/>
                </a:solidFill>
                <a:latin typeface="Times New Roman" panose="02020603050405020304" pitchFamily="18" charset="0"/>
                <a:cs typeface="Times New Roman" panose="02020603050405020304" pitchFamily="18" charset="0"/>
              </a:rPr>
              <a:t>Output:</a:t>
            </a:r>
          </a:p>
          <a:p>
            <a:endParaRPr lang="nl-NL" dirty="0">
              <a:solidFill>
                <a:srgbClr val="FF0000"/>
              </a:solidFill>
              <a:latin typeface="Times New Roman" panose="02020603050405020304" pitchFamily="18" charset="0"/>
              <a:cs typeface="Times New Roman" panose="02020603050405020304" pitchFamily="18" charset="0"/>
            </a:endParaRPr>
          </a:p>
          <a:p>
            <a:r>
              <a:rPr lang="nl-NL" dirty="0">
                <a:solidFill>
                  <a:srgbClr val="FF0000"/>
                </a:solidFill>
                <a:latin typeface="Times New Roman" panose="02020603050405020304" pitchFamily="18" charset="0"/>
                <a:cs typeface="Times New Roman" panose="02020603050405020304" pitchFamily="18" charset="0"/>
              </a:rPr>
              <a:t>i + j is 5</a:t>
            </a:r>
          </a:p>
          <a:p>
            <a:r>
              <a:rPr lang="nl-NL" dirty="0">
                <a:solidFill>
                  <a:srgbClr val="FF0000"/>
                </a:solidFill>
                <a:latin typeface="Times New Roman" panose="02020603050405020304" pitchFamily="18" charset="0"/>
                <a:cs typeface="Times New Roman" panose="02020603050405020304" pitchFamily="18" charset="0"/>
              </a:rPr>
              <a:t>k is 2</a:t>
            </a:r>
          </a:p>
          <a:p>
            <a:r>
              <a:rPr lang="nl-NL" dirty="0">
                <a:solidFill>
                  <a:srgbClr val="FF0000"/>
                </a:solidFill>
                <a:latin typeface="Times New Roman" panose="02020603050405020304" pitchFamily="18" charset="0"/>
                <a:cs typeface="Times New Roman" panose="02020603050405020304" pitchFamily="18" charset="0"/>
              </a:rPr>
              <a:t>j is 0</a:t>
            </a:r>
            <a:endParaRPr lang="en-US" dirty="0">
              <a:solidFill>
                <a:srgbClr val="FF000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813670" y="1696265"/>
            <a:ext cx="5562600" cy="4067175"/>
          </a:xfrm>
          <a:prstGeom prst="rect">
            <a:avLst/>
          </a:prstGeom>
        </p:spPr>
      </p:pic>
    </p:spTree>
    <p:extLst>
      <p:ext uri="{BB962C8B-B14F-4D97-AF65-F5344CB8AC3E}">
        <p14:creationId xmlns:p14="http://schemas.microsoft.com/office/powerpoint/2010/main" val="112359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t">
            <a:normAutofit/>
          </a:bodyPr>
          <a:lstStyle/>
          <a:p>
            <a:r>
              <a:rPr lang="en-US" dirty="0"/>
              <a:t>Procedural paradigm:</a:t>
            </a:r>
          </a:p>
          <a:p>
            <a:pPr lvl="1"/>
            <a:r>
              <a:rPr lang="en-US" dirty="0"/>
              <a:t>Programs consist of a collection of procedures and functions that operate on data. </a:t>
            </a:r>
          </a:p>
          <a:p>
            <a:pPr lvl="1"/>
            <a:r>
              <a:rPr lang="en-US" dirty="0"/>
              <a:t>Fortran, Pascal, and C.</a:t>
            </a:r>
          </a:p>
          <a:p>
            <a:r>
              <a:rPr lang="en-US" dirty="0"/>
              <a:t>Object-oriented paradigm:</a:t>
            </a:r>
          </a:p>
          <a:p>
            <a:pPr lvl="1"/>
            <a:r>
              <a:rPr lang="en-US" dirty="0"/>
              <a:t>Not a programming language.</a:t>
            </a:r>
          </a:p>
          <a:p>
            <a:pPr lvl="1"/>
            <a:r>
              <a:rPr lang="en-US" dirty="0"/>
              <a:t>A model in which programs are organized around objects. </a:t>
            </a:r>
          </a:p>
          <a:p>
            <a:pPr lvl="1"/>
            <a:r>
              <a:rPr lang="en-US" dirty="0"/>
              <a:t>Programs are viewed instead as a collection of “objects,” for which data and the associated operations are encapsulated into integrated units.</a:t>
            </a:r>
          </a:p>
          <a:p>
            <a:pPr lvl="1"/>
            <a:r>
              <a:rPr lang="en-US" dirty="0"/>
              <a:t>Smalltalk, C++, and Java.</a:t>
            </a:r>
          </a:p>
        </p:txBody>
      </p:sp>
      <p:sp>
        <p:nvSpPr>
          <p:cNvPr id="3" name="Title 2"/>
          <p:cNvSpPr>
            <a:spLocks noGrp="1"/>
          </p:cNvSpPr>
          <p:nvPr>
            <p:ph type="ctrTitle"/>
          </p:nvPr>
        </p:nvSpPr>
        <p:spPr/>
        <p:txBody>
          <a:bodyPr/>
          <a:lstStyle/>
          <a:p>
            <a:r>
              <a:rPr lang="en-US" dirty="0"/>
              <a:t>Programming Paradigms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6</a:t>
            </a:fld>
            <a:endParaRPr lang="en-US"/>
          </a:p>
        </p:txBody>
      </p:sp>
    </p:spTree>
    <p:extLst>
      <p:ext uri="{BB962C8B-B14F-4D97-AF65-F5344CB8AC3E}">
        <p14:creationId xmlns:p14="http://schemas.microsoft.com/office/powerpoint/2010/main" val="823508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nSpc>
                <a:spcPct val="120000"/>
              </a:lnSpc>
            </a:pPr>
            <a:r>
              <a:rPr lang="en-US" sz="2800" dirty="0"/>
              <a:t>A Java program consists of </a:t>
            </a:r>
            <a:r>
              <a:rPr lang="en-US" sz="2800" dirty="0">
                <a:solidFill>
                  <a:srgbClr val="FF0000"/>
                </a:solidFill>
              </a:rPr>
              <a:t>objects</a:t>
            </a:r>
            <a:r>
              <a:rPr lang="en-US" sz="2800" dirty="0"/>
              <a:t> of various </a:t>
            </a:r>
            <a:r>
              <a:rPr lang="en-US" sz="2800" dirty="0">
                <a:solidFill>
                  <a:schemeClr val="accent5"/>
                </a:solidFill>
              </a:rPr>
              <a:t>classes</a:t>
            </a:r>
            <a:r>
              <a:rPr lang="en-US" sz="2800" dirty="0"/>
              <a:t> interacting with each other.</a:t>
            </a:r>
          </a:p>
          <a:p>
            <a:r>
              <a:rPr lang="en-US" sz="2800" dirty="0"/>
              <a:t>Objects in a program can represent either:</a:t>
            </a:r>
          </a:p>
          <a:p>
            <a:pPr lvl="1"/>
            <a:r>
              <a:rPr lang="en-US" sz="2400" dirty="0"/>
              <a:t> Objects in the real word—like students, books, and houses.</a:t>
            </a:r>
          </a:p>
          <a:p>
            <a:pPr lvl="1"/>
            <a:r>
              <a:rPr lang="en-US" sz="2400" dirty="0"/>
              <a:t> Abstractions like colors, shapes, and words. </a:t>
            </a:r>
          </a:p>
          <a:p>
            <a:r>
              <a:rPr lang="en-US" sz="2800" dirty="0"/>
              <a:t>An object has state (data) , and behavior (actions).</a:t>
            </a:r>
          </a:p>
          <a:p>
            <a:r>
              <a:rPr lang="en-US" sz="2800" dirty="0"/>
              <a:t>The </a:t>
            </a:r>
            <a:r>
              <a:rPr lang="en-US" sz="2800" dirty="0">
                <a:solidFill>
                  <a:srgbClr val="FF0000"/>
                </a:solidFill>
              </a:rPr>
              <a:t>state</a:t>
            </a:r>
            <a:r>
              <a:rPr lang="en-US" sz="2800" dirty="0"/>
              <a:t>:</a:t>
            </a:r>
          </a:p>
          <a:p>
            <a:pPr lvl="1"/>
            <a:r>
              <a:rPr lang="en-US" sz="2400" dirty="0"/>
              <a:t>represented by </a:t>
            </a:r>
            <a:r>
              <a:rPr lang="en-US" sz="2400" dirty="0">
                <a:solidFill>
                  <a:srgbClr val="FF0000"/>
                </a:solidFill>
              </a:rPr>
              <a:t>data fields </a:t>
            </a:r>
            <a:r>
              <a:rPr lang="en-US" sz="2400" dirty="0"/>
              <a:t>with their current values. A circle has a radius.</a:t>
            </a:r>
          </a:p>
          <a:p>
            <a:r>
              <a:rPr lang="en-US" sz="2800" dirty="0"/>
              <a:t>The </a:t>
            </a:r>
            <a:r>
              <a:rPr lang="en-US" sz="2800" dirty="0">
                <a:solidFill>
                  <a:srgbClr val="FF0000"/>
                </a:solidFill>
              </a:rPr>
              <a:t>behavior:</a:t>
            </a:r>
            <a:r>
              <a:rPr lang="en-US" sz="2800" dirty="0"/>
              <a:t> </a:t>
            </a:r>
          </a:p>
          <a:p>
            <a:pPr lvl="1"/>
            <a:r>
              <a:rPr lang="en-US" sz="2400" dirty="0"/>
              <a:t>represented by </a:t>
            </a:r>
            <a:r>
              <a:rPr lang="en-US" sz="2400" dirty="0">
                <a:solidFill>
                  <a:srgbClr val="FF0000"/>
                </a:solidFill>
              </a:rPr>
              <a:t>methods</a:t>
            </a:r>
            <a:r>
              <a:rPr lang="en-US" sz="2400" dirty="0"/>
              <a:t>. e.g. </a:t>
            </a:r>
            <a:r>
              <a:rPr lang="en-US" sz="2400" dirty="0" err="1"/>
              <a:t>computeAarea</a:t>
            </a:r>
            <a:r>
              <a:rPr lang="en-US" sz="2400" dirty="0"/>
              <a:t>.</a:t>
            </a:r>
          </a:p>
          <a:p>
            <a:endParaRPr lang="en-US" sz="2800" dirty="0"/>
          </a:p>
        </p:txBody>
      </p:sp>
      <p:sp>
        <p:nvSpPr>
          <p:cNvPr id="3" name="Title 2"/>
          <p:cNvSpPr>
            <a:spLocks noGrp="1"/>
          </p:cNvSpPr>
          <p:nvPr>
            <p:ph type="ctrTitle"/>
          </p:nvPr>
        </p:nvSpPr>
        <p:spPr/>
        <p:txBody>
          <a:bodyPr/>
          <a:lstStyle/>
          <a:p>
            <a:r>
              <a:rPr lang="en-US" dirty="0"/>
              <a:t>Objects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7</a:t>
            </a:fld>
            <a:endParaRPr lang="en-US"/>
          </a:p>
        </p:txBody>
      </p:sp>
    </p:spTree>
    <p:extLst>
      <p:ext uri="{BB962C8B-B14F-4D97-AF65-F5344CB8AC3E}">
        <p14:creationId xmlns:p14="http://schemas.microsoft.com/office/powerpoint/2010/main" val="2279556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Objects of the same type are defined using a common class. </a:t>
            </a:r>
          </a:p>
          <a:p>
            <a:r>
              <a:rPr lang="en-US" dirty="0"/>
              <a:t>A </a:t>
            </a:r>
            <a:r>
              <a:rPr lang="en-US" dirty="0">
                <a:solidFill>
                  <a:srgbClr val="FF0000"/>
                </a:solidFill>
              </a:rPr>
              <a:t>class</a:t>
            </a:r>
            <a:r>
              <a:rPr lang="en-US" dirty="0"/>
              <a:t> is a template, blueprint, or contract that defines what an object’s data fields and methods will be.</a:t>
            </a:r>
          </a:p>
          <a:p>
            <a:r>
              <a:rPr lang="en-US" dirty="0"/>
              <a:t>A class specifies the </a:t>
            </a:r>
            <a:r>
              <a:rPr lang="en-US" dirty="0">
                <a:solidFill>
                  <a:srgbClr val="FF0000"/>
                </a:solidFill>
              </a:rPr>
              <a:t>attributes</a:t>
            </a:r>
            <a:r>
              <a:rPr lang="en-US" dirty="0"/>
              <a:t>, or data, that objects of the class have. (</a:t>
            </a:r>
            <a:r>
              <a:rPr lang="en-US" dirty="0">
                <a:solidFill>
                  <a:srgbClr val="FF0000"/>
                </a:solidFill>
              </a:rPr>
              <a:t>Variables</a:t>
            </a:r>
            <a:r>
              <a:rPr lang="en-US" dirty="0"/>
              <a:t>).</a:t>
            </a:r>
          </a:p>
          <a:p>
            <a:r>
              <a:rPr lang="en-US" dirty="0"/>
              <a:t>The class also specifies what </a:t>
            </a:r>
            <a:r>
              <a:rPr lang="en-US" dirty="0">
                <a:solidFill>
                  <a:schemeClr val="accent5"/>
                </a:solidFill>
              </a:rPr>
              <a:t>actions</a:t>
            </a:r>
            <a:r>
              <a:rPr lang="en-US" dirty="0"/>
              <a:t> the objects can take and how they accomplish those actions. (</a:t>
            </a:r>
            <a:r>
              <a:rPr lang="en-US" dirty="0">
                <a:solidFill>
                  <a:srgbClr val="FF0000"/>
                </a:solidFill>
              </a:rPr>
              <a:t>Methods</a:t>
            </a:r>
            <a:r>
              <a:rPr lang="en-US" dirty="0"/>
              <a:t>).</a:t>
            </a:r>
          </a:p>
          <a:p>
            <a:endParaRPr lang="en-US" dirty="0"/>
          </a:p>
          <a:p>
            <a:r>
              <a:rPr lang="en-US" dirty="0"/>
              <a:t>An object is an instance of a class. </a:t>
            </a:r>
          </a:p>
          <a:p>
            <a:pPr lvl="1"/>
            <a:r>
              <a:rPr lang="en-US" dirty="0"/>
              <a:t>You can create many instances of a class. </a:t>
            </a:r>
          </a:p>
          <a:p>
            <a:pPr lvl="1"/>
            <a:r>
              <a:rPr lang="en-US" dirty="0"/>
              <a:t>Creating an instance is referred to as instantiation.</a:t>
            </a:r>
          </a:p>
        </p:txBody>
      </p:sp>
      <p:sp>
        <p:nvSpPr>
          <p:cNvPr id="3" name="Title 2"/>
          <p:cNvSpPr>
            <a:spLocks noGrp="1"/>
          </p:cNvSpPr>
          <p:nvPr>
            <p:ph type="ctrTitle"/>
          </p:nvPr>
        </p:nvSpPr>
        <p:spPr/>
        <p:txBody>
          <a:bodyPr/>
          <a:lstStyle/>
          <a:p>
            <a:r>
              <a:rPr lang="en-US" dirty="0"/>
              <a:t>Classes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8</a:t>
            </a:fld>
            <a:endParaRPr lang="en-US"/>
          </a:p>
        </p:txBody>
      </p:sp>
    </p:spTree>
    <p:extLst>
      <p:ext uri="{BB962C8B-B14F-4D97-AF65-F5344CB8AC3E}">
        <p14:creationId xmlns:p14="http://schemas.microsoft.com/office/powerpoint/2010/main" val="3159470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class has a name and consists of:</a:t>
            </a:r>
          </a:p>
          <a:p>
            <a:pPr lvl="1"/>
            <a:r>
              <a:rPr lang="en-US" dirty="0"/>
              <a:t>Data field (Variables)</a:t>
            </a:r>
          </a:p>
          <a:p>
            <a:pPr lvl="1"/>
            <a:r>
              <a:rPr lang="en-US" dirty="0"/>
              <a:t>Constructors</a:t>
            </a:r>
          </a:p>
          <a:p>
            <a:pPr lvl="1"/>
            <a:r>
              <a:rPr lang="en-US" dirty="0"/>
              <a:t>Methods</a:t>
            </a:r>
          </a:p>
          <a:p>
            <a:r>
              <a:rPr lang="en-US" dirty="0"/>
              <a:t>General form of a class:</a:t>
            </a:r>
          </a:p>
          <a:p>
            <a:endParaRPr lang="en-US" dirty="0"/>
          </a:p>
        </p:txBody>
      </p:sp>
      <p:sp>
        <p:nvSpPr>
          <p:cNvPr id="3" name="Title 2"/>
          <p:cNvSpPr>
            <a:spLocks noGrp="1"/>
          </p:cNvSpPr>
          <p:nvPr>
            <p:ph type="ctrTitle"/>
          </p:nvPr>
        </p:nvSpPr>
        <p:spPr/>
        <p:txBody>
          <a:bodyPr/>
          <a:lstStyle/>
          <a:p>
            <a:r>
              <a:rPr lang="en-US" dirty="0"/>
              <a:t>Defining Classes</a:t>
            </a:r>
          </a:p>
        </p:txBody>
      </p:sp>
      <p:sp>
        <p:nvSpPr>
          <p:cNvPr id="4" name="Slide Number Placeholder 3"/>
          <p:cNvSpPr>
            <a:spLocks noGrp="1"/>
          </p:cNvSpPr>
          <p:nvPr>
            <p:ph type="sldNum" sz="quarter" idx="12"/>
          </p:nvPr>
        </p:nvSpPr>
        <p:spPr/>
        <p:txBody>
          <a:bodyPr/>
          <a:lstStyle/>
          <a:p>
            <a:fld id="{99AE015D-4E99-42B8-B1B4-4F7FEE987B9B}" type="slidenum">
              <a:rPr lang="en-US" smtClean="0"/>
              <a:pPr/>
              <a:t>9</a:t>
            </a:fld>
            <a:endParaRPr lang="en-US"/>
          </a:p>
        </p:txBody>
      </p:sp>
      <p:sp>
        <p:nvSpPr>
          <p:cNvPr id="6" name="Rounded Rectangle 5"/>
          <p:cNvSpPr/>
          <p:nvPr/>
        </p:nvSpPr>
        <p:spPr>
          <a:xfrm>
            <a:off x="5823284" y="1041162"/>
            <a:ext cx="2857728" cy="3750638"/>
          </a:xfrm>
          <a:prstGeom prst="round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5935966" y="1239392"/>
            <a:ext cx="1002054" cy="369332"/>
          </a:xfrm>
          <a:prstGeom prst="rect">
            <a:avLst/>
          </a:prstGeom>
          <a:noFill/>
        </p:spPr>
        <p:txBody>
          <a:bodyPr wrap="square" rtlCol="0">
            <a:spAutoFit/>
          </a:bodyPr>
          <a:lstStyle/>
          <a:p>
            <a:r>
              <a:rPr lang="en-US" b="1" dirty="0">
                <a:latin typeface="Garamond" panose="02020404030301010803" pitchFamily="18" charset="0"/>
              </a:rPr>
              <a:t>Class</a:t>
            </a:r>
          </a:p>
        </p:txBody>
      </p:sp>
      <p:sp>
        <p:nvSpPr>
          <p:cNvPr id="8" name="TextBox 7"/>
          <p:cNvSpPr txBox="1"/>
          <p:nvPr/>
        </p:nvSpPr>
        <p:spPr>
          <a:xfrm>
            <a:off x="5935966" y="1727867"/>
            <a:ext cx="2647393" cy="369332"/>
          </a:xfrm>
          <a:prstGeom prst="rect">
            <a:avLst/>
          </a:prstGeom>
          <a:solidFill>
            <a:schemeClr val="accent6">
              <a:lumMod val="40000"/>
              <a:lumOff val="60000"/>
            </a:schemeClr>
          </a:solidFill>
          <a:ln>
            <a:solidFill>
              <a:schemeClr val="tx1"/>
            </a:solidFill>
          </a:ln>
        </p:spPr>
        <p:txBody>
          <a:bodyPr wrap="square" rtlCol="0">
            <a:spAutoFit/>
          </a:bodyPr>
          <a:lstStyle/>
          <a:p>
            <a:r>
              <a:rPr lang="en-US" b="1" dirty="0">
                <a:solidFill>
                  <a:schemeClr val="accent5"/>
                </a:solidFill>
                <a:latin typeface="Garamond" panose="02020404030301010803" pitchFamily="18" charset="0"/>
                <a:cs typeface="Arial" panose="020B0604020202020204" pitchFamily="34" charset="0"/>
              </a:rPr>
              <a:t>Variables</a:t>
            </a:r>
          </a:p>
        </p:txBody>
      </p:sp>
      <p:sp>
        <p:nvSpPr>
          <p:cNvPr id="9" name="TextBox 8"/>
          <p:cNvSpPr txBox="1"/>
          <p:nvPr/>
        </p:nvSpPr>
        <p:spPr>
          <a:xfrm>
            <a:off x="5935966" y="2327477"/>
            <a:ext cx="2647393" cy="923330"/>
          </a:xfrm>
          <a:prstGeom prst="rect">
            <a:avLst/>
          </a:prstGeom>
          <a:solidFill>
            <a:schemeClr val="accent6">
              <a:lumMod val="60000"/>
              <a:lumOff val="40000"/>
            </a:schemeClr>
          </a:solidFill>
          <a:ln>
            <a:solidFill>
              <a:schemeClr val="tx1"/>
            </a:solidFill>
          </a:ln>
        </p:spPr>
        <p:txBody>
          <a:bodyPr wrap="square" rtlCol="0">
            <a:spAutoFit/>
          </a:bodyPr>
          <a:lstStyle/>
          <a:p>
            <a:r>
              <a:rPr lang="en-US" b="1" dirty="0">
                <a:solidFill>
                  <a:srgbClr val="FF0000"/>
                </a:solidFill>
                <a:latin typeface="Garamond" panose="02020404030301010803" pitchFamily="18" charset="0"/>
                <a:cs typeface="Arial" panose="020B0604020202020204" pitchFamily="34" charset="0"/>
              </a:rPr>
              <a:t>Constructors</a:t>
            </a:r>
          </a:p>
          <a:p>
            <a:endParaRPr lang="en-US" dirty="0">
              <a:latin typeface="Garamond" panose="02020404030301010803" pitchFamily="18" charset="0"/>
            </a:endParaRPr>
          </a:p>
          <a:p>
            <a:endParaRPr lang="en-US" dirty="0">
              <a:latin typeface="Garamond" panose="02020404030301010803" pitchFamily="18" charset="0"/>
            </a:endParaRPr>
          </a:p>
        </p:txBody>
      </p:sp>
      <p:sp>
        <p:nvSpPr>
          <p:cNvPr id="10" name="TextBox 9"/>
          <p:cNvSpPr txBox="1"/>
          <p:nvPr/>
        </p:nvSpPr>
        <p:spPr>
          <a:xfrm>
            <a:off x="5935966" y="3489093"/>
            <a:ext cx="2647393" cy="923330"/>
          </a:xfrm>
          <a:prstGeom prst="rect">
            <a:avLst/>
          </a:prstGeom>
          <a:solidFill>
            <a:schemeClr val="accent6">
              <a:lumMod val="75000"/>
            </a:schemeClr>
          </a:solidFill>
          <a:ln>
            <a:solidFill>
              <a:schemeClr val="tx1"/>
            </a:solidFill>
          </a:ln>
        </p:spPr>
        <p:txBody>
          <a:bodyPr wrap="square" rtlCol="0">
            <a:spAutoFit/>
          </a:bodyPr>
          <a:lstStyle/>
          <a:p>
            <a:r>
              <a:rPr lang="en-US" b="1" dirty="0">
                <a:solidFill>
                  <a:schemeClr val="accent4"/>
                </a:solidFill>
                <a:latin typeface="Garamond" panose="02020404030301010803" pitchFamily="18" charset="0"/>
                <a:cs typeface="Arial" panose="020B0604020202020204" pitchFamily="34" charset="0"/>
              </a:rPr>
              <a:t>Methods</a:t>
            </a:r>
          </a:p>
          <a:p>
            <a:endParaRPr lang="en-US" dirty="0">
              <a:solidFill>
                <a:schemeClr val="bg1"/>
              </a:solidFill>
              <a:latin typeface="Garamond" panose="02020404030301010803" pitchFamily="18" charset="0"/>
            </a:endParaRPr>
          </a:p>
          <a:p>
            <a:endParaRPr lang="en-US" dirty="0">
              <a:solidFill>
                <a:schemeClr val="bg1"/>
              </a:solidFill>
              <a:latin typeface="Garamond" panose="02020404030301010803" pitchFamily="18" charset="0"/>
            </a:endParaRPr>
          </a:p>
        </p:txBody>
      </p:sp>
      <p:sp>
        <p:nvSpPr>
          <p:cNvPr id="15" name="TextBox 14"/>
          <p:cNvSpPr txBox="1">
            <a:spLocks noChangeArrowheads="1"/>
          </p:cNvSpPr>
          <p:nvPr/>
        </p:nvSpPr>
        <p:spPr bwMode="auto">
          <a:xfrm>
            <a:off x="564629" y="3489093"/>
            <a:ext cx="408639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9900"/>
              </a:buClr>
              <a:buSzPct val="6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tx1"/>
              </a:buClr>
              <a:buSzPct val="50000"/>
              <a:buFont typeface="Wingdings" panose="05000000000000000000" pitchFamily="2" charset="2"/>
              <a:buChar char="n"/>
              <a:defRPr sz="16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55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9pPr>
          </a:lstStyle>
          <a:p>
            <a:pPr eaLnBrk="1" hangingPunct="1">
              <a:spcBef>
                <a:spcPct val="0"/>
              </a:spcBef>
              <a:buClrTx/>
              <a:buSzTx/>
              <a:buFontTx/>
              <a:buNone/>
            </a:pPr>
            <a:r>
              <a:rPr lang="en-US" altLang="en-US" sz="1800" b="1" dirty="0">
                <a:solidFill>
                  <a:schemeClr val="accent1"/>
                </a:solidFill>
                <a:latin typeface="Garamond" panose="02020404030301010803" pitchFamily="18" charset="0"/>
              </a:rPr>
              <a:t>access-specifier   class   </a:t>
            </a:r>
            <a:r>
              <a:rPr lang="en-US" altLang="en-US" sz="1800" b="1" dirty="0" err="1">
                <a:latin typeface="Garamond" panose="02020404030301010803" pitchFamily="18" charset="0"/>
              </a:rPr>
              <a:t>ClassName</a:t>
            </a:r>
            <a:r>
              <a:rPr lang="en-US" altLang="en-US" sz="1800" b="1" dirty="0">
                <a:latin typeface="Garamond" panose="02020404030301010803" pitchFamily="18" charset="0"/>
              </a:rPr>
              <a:t> {      	</a:t>
            </a:r>
            <a:r>
              <a:rPr lang="en-US" altLang="en-US" sz="1800" b="1" dirty="0">
                <a:solidFill>
                  <a:schemeClr val="accent5"/>
                </a:solidFill>
                <a:latin typeface="Garamond" panose="02020404030301010803" pitchFamily="18" charset="0"/>
              </a:rPr>
              <a:t>variables</a:t>
            </a:r>
            <a:endParaRPr lang="en-US" altLang="en-US" sz="1800" b="1" dirty="0">
              <a:latin typeface="Garamond" panose="02020404030301010803" pitchFamily="18" charset="0"/>
            </a:endParaRPr>
          </a:p>
          <a:p>
            <a:pPr eaLnBrk="1" hangingPunct="1">
              <a:spcBef>
                <a:spcPct val="0"/>
              </a:spcBef>
              <a:buClrTx/>
              <a:buSzTx/>
              <a:buFontTx/>
              <a:buNone/>
            </a:pPr>
            <a:r>
              <a:rPr lang="en-US" altLang="en-US" sz="1800" b="1" dirty="0">
                <a:latin typeface="Garamond" panose="02020404030301010803" pitchFamily="18" charset="0"/>
              </a:rPr>
              <a:t>        </a:t>
            </a:r>
            <a:r>
              <a:rPr lang="en-US" altLang="en-US" sz="1800" b="1" dirty="0">
                <a:solidFill>
                  <a:srgbClr val="FF0000"/>
                </a:solidFill>
                <a:latin typeface="Garamond" panose="02020404030301010803" pitchFamily="18" charset="0"/>
              </a:rPr>
              <a:t>constructors</a:t>
            </a:r>
          </a:p>
          <a:p>
            <a:pPr eaLnBrk="1" hangingPunct="1">
              <a:spcBef>
                <a:spcPct val="0"/>
              </a:spcBef>
              <a:buClrTx/>
              <a:buSzTx/>
              <a:buFontTx/>
              <a:buNone/>
            </a:pPr>
            <a:r>
              <a:rPr lang="en-US" altLang="en-US" sz="1800" b="1" dirty="0">
                <a:latin typeface="Garamond" panose="02020404030301010803" pitchFamily="18" charset="0"/>
              </a:rPr>
              <a:t>	</a:t>
            </a:r>
            <a:r>
              <a:rPr lang="en-US" altLang="en-US" sz="1800" b="1" dirty="0">
                <a:solidFill>
                  <a:schemeClr val="accent4"/>
                </a:solidFill>
                <a:latin typeface="Garamond" panose="02020404030301010803" pitchFamily="18" charset="0"/>
              </a:rPr>
              <a:t>methods</a:t>
            </a:r>
          </a:p>
          <a:p>
            <a:pPr eaLnBrk="1" hangingPunct="1">
              <a:spcBef>
                <a:spcPct val="0"/>
              </a:spcBef>
              <a:buClrTx/>
              <a:buSzTx/>
              <a:buFontTx/>
              <a:buNone/>
            </a:pPr>
            <a:r>
              <a:rPr lang="en-US" altLang="en-US" sz="1800" b="1" dirty="0">
                <a:latin typeface="Garamond" panose="02020404030301010803" pitchFamily="18" charset="0"/>
              </a:rPr>
              <a:t>}</a:t>
            </a:r>
          </a:p>
        </p:txBody>
      </p:sp>
      <p:sp>
        <p:nvSpPr>
          <p:cNvPr id="16" name="TextBox 15"/>
          <p:cNvSpPr txBox="1">
            <a:spLocks noChangeArrowheads="1"/>
          </p:cNvSpPr>
          <p:nvPr/>
        </p:nvSpPr>
        <p:spPr bwMode="auto">
          <a:xfrm>
            <a:off x="300182" y="5622309"/>
            <a:ext cx="552310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009900"/>
              </a:buClr>
              <a:buSzPct val="60000"/>
              <a:buFont typeface="Wingdings" panose="05000000000000000000" pitchFamily="2" charset="2"/>
              <a:buChar char="n"/>
              <a:defRPr sz="2400">
                <a:solidFill>
                  <a:schemeClr val="tx1"/>
                </a:solidFill>
                <a:latin typeface="Tahoma" panose="020B0604030504040204" pitchFamily="34" charset="0"/>
                <a:cs typeface="Arial" panose="020B0604020202020204" pitchFamily="34" charset="0"/>
              </a:defRPr>
            </a:lvl1pPr>
            <a:lvl2pPr marL="742950" indent="-28575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cs typeface="Arial" panose="020B0604020202020204" pitchFamily="34" charset="0"/>
              </a:defRPr>
            </a:lvl2pPr>
            <a:lvl3pPr marL="1143000" indent="-228600">
              <a:spcBef>
                <a:spcPct val="20000"/>
              </a:spcBef>
              <a:buClr>
                <a:schemeClr val="tx1"/>
              </a:buClr>
              <a:buSzPct val="50000"/>
              <a:buFont typeface="Wingdings" panose="05000000000000000000" pitchFamily="2" charset="2"/>
              <a:buChar char="n"/>
              <a:defRPr sz="1600">
                <a:solidFill>
                  <a:schemeClr val="tx1"/>
                </a:solidFill>
                <a:latin typeface="Tahoma" panose="020B0604030504040204" pitchFamily="34" charset="0"/>
                <a:cs typeface="Arial" panose="020B0604020202020204" pitchFamily="34" charset="0"/>
              </a:defRPr>
            </a:lvl3pPr>
            <a:lvl4pPr marL="1600200" indent="-228600">
              <a:spcBef>
                <a:spcPct val="20000"/>
              </a:spcBef>
              <a:buClr>
                <a:schemeClr val="tx1"/>
              </a:buClr>
              <a:buSzPct val="55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4pPr>
            <a:lvl5pPr marL="2057400" indent="-228600">
              <a:spcBef>
                <a:spcPct val="20000"/>
              </a:spcBef>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20000"/>
              </a:spcBef>
              <a:spcAft>
                <a:spcPct val="0"/>
              </a:spcAft>
              <a:buClr>
                <a:schemeClr val="tx1"/>
              </a:buClr>
              <a:buSzPct val="50000"/>
              <a:buFont typeface="Wingdings" panose="05000000000000000000" pitchFamily="2" charset="2"/>
              <a:buChar char="n"/>
              <a:defRPr sz="1200">
                <a:solidFill>
                  <a:schemeClr val="tx1"/>
                </a:solidFill>
                <a:latin typeface="Tahoma" panose="020B0604030504040204" pitchFamily="34" charset="0"/>
                <a:cs typeface="Arial" panose="020B0604020202020204" pitchFamily="34" charset="0"/>
              </a:defRPr>
            </a:lvl9pPr>
          </a:lstStyle>
          <a:p>
            <a:pPr marL="342900" indent="-342900">
              <a:spcBef>
                <a:spcPct val="0"/>
              </a:spcBef>
              <a:buClr>
                <a:srgbClr val="006600"/>
              </a:buClr>
              <a:buSzTx/>
              <a:buFont typeface="Arial" panose="020B0604020202020204" pitchFamily="34" charset="0"/>
              <a:buChar char="•"/>
            </a:pPr>
            <a:r>
              <a:rPr lang="en-US" altLang="en-US" sz="1600" dirty="0">
                <a:latin typeface="Garamond" panose="02020404030301010803" pitchFamily="18" charset="0"/>
              </a:rPr>
              <a:t> Variables are also called </a:t>
            </a:r>
            <a:r>
              <a:rPr lang="en-US" altLang="en-US" sz="1600" i="1" dirty="0">
                <a:solidFill>
                  <a:srgbClr val="FF0000"/>
                </a:solidFill>
                <a:latin typeface="Garamond" panose="02020404030301010803" pitchFamily="18" charset="0"/>
              </a:rPr>
              <a:t>fields</a:t>
            </a:r>
            <a:r>
              <a:rPr lang="en-US" altLang="en-US" sz="1600" dirty="0">
                <a:latin typeface="Garamond" panose="02020404030301010803" pitchFamily="18" charset="0"/>
              </a:rPr>
              <a:t>. </a:t>
            </a:r>
          </a:p>
          <a:p>
            <a:pPr marL="342900" indent="-342900">
              <a:spcBef>
                <a:spcPct val="0"/>
              </a:spcBef>
              <a:buClr>
                <a:srgbClr val="006600"/>
              </a:buClr>
              <a:buSzTx/>
              <a:buFont typeface="Arial" panose="020B0604020202020204" pitchFamily="34" charset="0"/>
              <a:buChar char="•"/>
            </a:pPr>
            <a:r>
              <a:rPr lang="en-US" altLang="en-US" sz="1600">
                <a:latin typeface="Garamond" panose="02020404030301010803" pitchFamily="18" charset="0"/>
              </a:rPr>
              <a:t> Fields </a:t>
            </a:r>
            <a:r>
              <a:rPr lang="en-US" altLang="en-US" sz="1600" dirty="0">
                <a:latin typeface="Garamond" panose="02020404030301010803" pitchFamily="18" charset="0"/>
              </a:rPr>
              <a:t>and methods are </a:t>
            </a:r>
            <a:r>
              <a:rPr lang="en-US" altLang="en-US" sz="1600" i="1" dirty="0">
                <a:solidFill>
                  <a:srgbClr val="FF0000"/>
                </a:solidFill>
                <a:latin typeface="Garamond" panose="02020404030301010803" pitchFamily="18" charset="0"/>
              </a:rPr>
              <a:t>members</a:t>
            </a:r>
            <a:r>
              <a:rPr lang="en-US" altLang="en-US" sz="1600" dirty="0">
                <a:latin typeface="Garamond" panose="02020404030301010803" pitchFamily="18" charset="0"/>
              </a:rPr>
              <a:t>. </a:t>
            </a:r>
          </a:p>
        </p:txBody>
      </p:sp>
      <p:sp>
        <p:nvSpPr>
          <p:cNvPr id="12" name="Content Placeholder 1"/>
          <p:cNvSpPr txBox="1">
            <a:spLocks/>
          </p:cNvSpPr>
          <p:nvPr/>
        </p:nvSpPr>
        <p:spPr>
          <a:xfrm>
            <a:off x="5744289" y="4842816"/>
            <a:ext cx="3165956" cy="15364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200"/>
              </a:spcBef>
              <a:buClr>
                <a:srgbClr val="1A864B"/>
              </a:buClr>
              <a:buFont typeface="Arial" panose="020B0604020202020204" pitchFamily="34" charset="0"/>
              <a:buChar char="•"/>
              <a:defRPr sz="2400" b="1" kern="1200">
                <a:solidFill>
                  <a:schemeClr val="tx1"/>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1200"/>
              </a:spcBef>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1200"/>
              </a:spcBef>
              <a:buClr>
                <a:srgbClr val="1A864B"/>
              </a:buClr>
              <a:buFont typeface="Arial" panose="020B0604020202020204" pitchFamily="34" charset="0"/>
              <a:buChar char="•"/>
              <a:defRPr sz="20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1200"/>
              </a:spcBef>
              <a:buClr>
                <a:srgbClr val="1A864B"/>
              </a:buClr>
              <a:buFont typeface="Arial" panose="020B0604020202020204" pitchFamily="34" charset="0"/>
              <a:buChar char="•"/>
              <a:defRPr sz="18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400" dirty="0"/>
              <a:t>Field declarations </a:t>
            </a:r>
          </a:p>
          <a:p>
            <a:pPr lvl="1">
              <a:spcBef>
                <a:spcPts val="600"/>
              </a:spcBef>
            </a:pPr>
            <a:r>
              <a:rPr lang="en-US" sz="1400" dirty="0">
                <a:solidFill>
                  <a:srgbClr val="FF0000"/>
                </a:solidFill>
              </a:rPr>
              <a:t>Modifiers</a:t>
            </a:r>
            <a:r>
              <a:rPr lang="en-US" sz="1400" dirty="0"/>
              <a:t>, such as public, protected or private.</a:t>
            </a:r>
          </a:p>
          <a:p>
            <a:pPr lvl="1">
              <a:spcBef>
                <a:spcPts val="600"/>
              </a:spcBef>
            </a:pPr>
            <a:r>
              <a:rPr lang="en-US" sz="1400" dirty="0">
                <a:solidFill>
                  <a:srgbClr val="FF0000"/>
                </a:solidFill>
              </a:rPr>
              <a:t>The field's type</a:t>
            </a:r>
            <a:r>
              <a:rPr lang="en-US" sz="1400" dirty="0"/>
              <a:t>, such as </a:t>
            </a:r>
            <a:r>
              <a:rPr lang="en-US" sz="1400" dirty="0" err="1"/>
              <a:t>int</a:t>
            </a:r>
            <a:r>
              <a:rPr lang="en-US" sz="1400" dirty="0"/>
              <a:t>, double, String or Date.</a:t>
            </a:r>
          </a:p>
          <a:p>
            <a:pPr lvl="1">
              <a:spcBef>
                <a:spcPts val="600"/>
              </a:spcBef>
            </a:pPr>
            <a:r>
              <a:rPr lang="en-US" sz="1400" dirty="0">
                <a:solidFill>
                  <a:srgbClr val="FF0000"/>
                </a:solidFill>
              </a:rPr>
              <a:t>The field's name</a:t>
            </a:r>
            <a:r>
              <a:rPr lang="en-US" sz="1400" dirty="0"/>
              <a:t>.</a:t>
            </a:r>
          </a:p>
        </p:txBody>
      </p:sp>
    </p:spTree>
    <p:extLst>
      <p:ext uri="{BB962C8B-B14F-4D97-AF65-F5344CB8AC3E}">
        <p14:creationId xmlns:p14="http://schemas.microsoft.com/office/powerpoint/2010/main" val="42445677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AF35C4942EAED4B9A669BDCB1100ED7" ma:contentTypeVersion="7" ma:contentTypeDescription="Create a new document." ma:contentTypeScope="" ma:versionID="a0aef3e8174d5c14d666edb1b187d91d">
  <xsd:schema xmlns:xsd="http://www.w3.org/2001/XMLSchema" xmlns:xs="http://www.w3.org/2001/XMLSchema" xmlns:p="http://schemas.microsoft.com/office/2006/metadata/properties" xmlns:ns2="6e3f88ff-5199-493a-92f6-c01c5193736e" targetNamespace="http://schemas.microsoft.com/office/2006/metadata/properties" ma:root="true" ma:fieldsID="452a94b55ba987e8b5d897a5a5a9c6d7" ns2:_="">
    <xsd:import namespace="6e3f88ff-5199-493a-92f6-c01c5193736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3f88ff-5199-493a-92f6-c01c519373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4EFD07-E63C-4173-91A1-3ED38EF30C76}">
  <ds:schemaRefs>
    <ds:schemaRef ds:uri="http://schemas.microsoft.com/sharepoint/v3/contenttype/forms"/>
  </ds:schemaRefs>
</ds:datastoreItem>
</file>

<file path=customXml/itemProps2.xml><?xml version="1.0" encoding="utf-8"?>
<ds:datastoreItem xmlns:ds="http://schemas.openxmlformats.org/officeDocument/2006/customXml" ds:itemID="{87FB7FDB-BC50-495D-AEBA-AE26D1B21BDF}">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91B38B6-96B7-454F-9967-C06EF1C0B3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3f88ff-5199-493a-92f6-c01c5193736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8756</TotalTime>
  <Words>4771</Words>
  <Application>Microsoft Office PowerPoint</Application>
  <PresentationFormat>On-screen Show (4:3)</PresentationFormat>
  <Paragraphs>730</Paragraphs>
  <Slides>54</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54</vt:i4>
      </vt:variant>
    </vt:vector>
  </HeadingPairs>
  <TitlesOfParts>
    <vt:vector size="65" baseType="lpstr">
      <vt:lpstr>Arial</vt:lpstr>
      <vt:lpstr>Calibri</vt:lpstr>
      <vt:lpstr>Cambria</vt:lpstr>
      <vt:lpstr>Cambria Math</vt:lpstr>
      <vt:lpstr>Courier</vt:lpstr>
      <vt:lpstr>Courier New</vt:lpstr>
      <vt:lpstr>Garamond</vt:lpstr>
      <vt:lpstr>Symbol</vt:lpstr>
      <vt:lpstr>Times New Roman</vt:lpstr>
      <vt:lpstr>Wingdings</vt:lpstr>
      <vt:lpstr>Office Theme</vt:lpstr>
      <vt:lpstr>Module 05: Objects and Classes</vt:lpstr>
      <vt:lpstr>Motivation</vt:lpstr>
      <vt:lpstr>Motivation</vt:lpstr>
      <vt:lpstr>Objectives</vt:lpstr>
      <vt:lpstr>Objectives</vt:lpstr>
      <vt:lpstr>Programming Paradigms</vt:lpstr>
      <vt:lpstr>Objects</vt:lpstr>
      <vt:lpstr>Classes</vt:lpstr>
      <vt:lpstr>Defining Classes</vt:lpstr>
      <vt:lpstr>Classes and Objects: Examples</vt:lpstr>
      <vt:lpstr>Defining Classes: Example 1</vt:lpstr>
      <vt:lpstr>UML Class Diagram</vt:lpstr>
      <vt:lpstr>Creating Objects</vt:lpstr>
      <vt:lpstr>Accessing Object’s Members</vt:lpstr>
      <vt:lpstr>Popup-Question(1)</vt:lpstr>
      <vt:lpstr>Popup-Question(2)</vt:lpstr>
      <vt:lpstr>Constructors</vt:lpstr>
      <vt:lpstr>Constructors: The Default Constructor</vt:lpstr>
      <vt:lpstr>Trace Code</vt:lpstr>
      <vt:lpstr>Popup-Question(3): Checkpoint 9.5.5</vt:lpstr>
      <vt:lpstr>Popup-Question(4): Checkpoint 9.5.6</vt:lpstr>
      <vt:lpstr>Popup-Question(5)</vt:lpstr>
      <vt:lpstr>Default Value for a Data Field</vt:lpstr>
      <vt:lpstr>Popup-Question(6)</vt:lpstr>
      <vt:lpstr>Variables of Primitive Types and Reference Type</vt:lpstr>
      <vt:lpstr>Visibility Modifiers</vt:lpstr>
      <vt:lpstr>Visibility Modifiers: Examples</vt:lpstr>
      <vt:lpstr>Visibility Modifiers &amp; Constructors</vt:lpstr>
      <vt:lpstr>Classes’ Access Modifiers</vt:lpstr>
      <vt:lpstr>Organizing Classes Inside Packages</vt:lpstr>
      <vt:lpstr>Instance Variables</vt:lpstr>
      <vt:lpstr>Class Variables: Static Variables </vt:lpstr>
      <vt:lpstr>Instance and Static Methods</vt:lpstr>
      <vt:lpstr>Instance and Static Members</vt:lpstr>
      <vt:lpstr>Popup-Question(7)</vt:lpstr>
      <vt:lpstr>Popup-Question(8)</vt:lpstr>
      <vt:lpstr>Popup-Question(9)</vt:lpstr>
      <vt:lpstr>This Reference (Keyword)</vt:lpstr>
      <vt:lpstr>Constructor Overloading</vt:lpstr>
      <vt:lpstr>Call Chain of Constructors</vt:lpstr>
      <vt:lpstr>Popup-Question(15): Checkpoint 9.14.2</vt:lpstr>
      <vt:lpstr>Data Field Encapsulation(1/3)</vt:lpstr>
      <vt:lpstr>Data Field Encapsulation(2/3)</vt:lpstr>
      <vt:lpstr>Data Field Encapsulation(3/3)</vt:lpstr>
      <vt:lpstr>Popup-Question(10): checkpoint 9.9.3</vt:lpstr>
      <vt:lpstr>Passing Objects to Methods</vt:lpstr>
      <vt:lpstr>Popup-Question(11): Show the output of the following program?</vt:lpstr>
      <vt:lpstr>Popup-Question(12)</vt:lpstr>
      <vt:lpstr>Popup-Question(13)</vt:lpstr>
      <vt:lpstr>Anonymous Objects</vt:lpstr>
      <vt:lpstr>Array of Objects(1/2)</vt:lpstr>
      <vt:lpstr>Array of Objects(2/2)</vt:lpstr>
      <vt:lpstr>Scope of Variables</vt:lpstr>
      <vt:lpstr>Popup-Question(14): checkpoint 9.13.1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Rashad Ahmed Othman</dc:creator>
  <cp:lastModifiedBy>Rashad othman</cp:lastModifiedBy>
  <cp:revision>1831</cp:revision>
  <dcterms:created xsi:type="dcterms:W3CDTF">2020-12-20T14:03:41Z</dcterms:created>
  <dcterms:modified xsi:type="dcterms:W3CDTF">2023-02-02T09:45:58Z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0x0101008AF35C4942EAED4B9A669BDCB1100ED7</vt:lpwstr>
  </property>
</Properties>
</file>